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9" r:id="rId3"/>
    <p:sldId id="1181" r:id="rId4"/>
    <p:sldId id="1563" r:id="rId5"/>
    <p:sldId id="1386" r:id="rId6"/>
    <p:sldId id="1449" r:id="rId8"/>
    <p:sldId id="1450" r:id="rId9"/>
    <p:sldId id="1391" r:id="rId10"/>
    <p:sldId id="1567" r:id="rId11"/>
    <p:sldId id="1393" r:id="rId12"/>
    <p:sldId id="1394" r:id="rId13"/>
    <p:sldId id="1639" r:id="rId14"/>
    <p:sldId id="1387" r:id="rId15"/>
    <p:sldId id="1508" r:id="rId16"/>
    <p:sldId id="1395" r:id="rId17"/>
    <p:sldId id="1397" r:id="rId18"/>
    <p:sldId id="1399" r:id="rId19"/>
    <p:sldId id="1401" r:id="rId20"/>
    <p:sldId id="1402" r:id="rId21"/>
    <p:sldId id="1404" r:id="rId22"/>
    <p:sldId id="1406" r:id="rId23"/>
    <p:sldId id="1407" r:id="rId24"/>
    <p:sldId id="1409" r:id="rId25"/>
    <p:sldId id="1410" r:id="rId26"/>
    <p:sldId id="1411" r:id="rId27"/>
    <p:sldId id="1412" r:id="rId28"/>
    <p:sldId id="1413" r:id="rId29"/>
    <p:sldId id="1575" r:id="rId30"/>
    <p:sldId id="1388" r:id="rId31"/>
    <p:sldId id="1564" r:id="rId32"/>
    <p:sldId id="1417" r:id="rId33"/>
    <p:sldId id="1418" r:id="rId34"/>
    <p:sldId id="1419" r:id="rId35"/>
    <p:sldId id="1420" r:id="rId36"/>
    <p:sldId id="1568" r:id="rId37"/>
    <p:sldId id="1565" r:id="rId38"/>
    <p:sldId id="1571" r:id="rId39"/>
    <p:sldId id="1416" r:id="rId40"/>
    <p:sldId id="1415" r:id="rId41"/>
    <p:sldId id="1566" r:id="rId42"/>
    <p:sldId id="1389" r:id="rId43"/>
    <p:sldId id="1577" r:id="rId44"/>
    <p:sldId id="1559" r:id="rId45"/>
    <p:sldId id="1428" r:id="rId46"/>
    <p:sldId id="1422" r:id="rId47"/>
    <p:sldId id="1423" r:id="rId48"/>
    <p:sldId id="1427" r:id="rId49"/>
    <p:sldId id="1424" r:id="rId50"/>
    <p:sldId id="1429" r:id="rId51"/>
    <p:sldId id="1439" r:id="rId52"/>
    <p:sldId id="1436" r:id="rId53"/>
    <p:sldId id="1438" r:id="rId54"/>
    <p:sldId id="1451" r:id="rId55"/>
    <p:sldId id="1453" r:id="rId56"/>
    <p:sldId id="1454" r:id="rId57"/>
    <p:sldId id="1455" r:id="rId58"/>
    <p:sldId id="1457" r:id="rId59"/>
    <p:sldId id="1452" r:id="rId60"/>
    <p:sldId id="1458" r:id="rId61"/>
    <p:sldId id="1390" r:id="rId62"/>
    <p:sldId id="1459" r:id="rId63"/>
    <p:sldId id="1460" r:id="rId64"/>
    <p:sldId id="1461" r:id="rId65"/>
    <p:sldId id="1576" r:id="rId66"/>
    <p:sldId id="1503" r:id="rId67"/>
    <p:sldId id="1631" r:id="rId68"/>
    <p:sldId id="1440" r:id="rId69"/>
    <p:sldId id="1504" r:id="rId70"/>
    <p:sldId id="1505" r:id="rId71"/>
    <p:sldId id="1506" r:id="rId72"/>
    <p:sldId id="1507" r:id="rId73"/>
    <p:sldId id="1442" r:id="rId74"/>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99FFCC"/>
    <a:srgbClr val="B607F7"/>
    <a:srgbClr val="8FDF05"/>
    <a:srgbClr val="E8CB08"/>
    <a:srgbClr val="FF99FF"/>
    <a:srgbClr val="05CBAC"/>
    <a:srgbClr val="FF3300"/>
    <a:srgbClr val="FFFF66"/>
    <a:srgbClr val="A33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70" d="100"/>
          <a:sy n="70" d="100"/>
        </p:scale>
        <p:origin x="522" y="54"/>
      </p:cViewPr>
      <p:guideLst>
        <p:guide orient="horz" pos="2047"/>
        <p:guide pos="28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endParaRPr lang="zh-CN" altLang="en-US"/>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endParaRPr lang="zh-CN" altLang="en-US"/>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PhAnim="0">
  <p:cSld name="1_标题幻灯片">
    <p:bg>
      <p:bgPr>
        <a:blipFill rotWithShape="1">
          <a:blip r:embed="rId2">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endParaRPr lang="zh-CN" altLang="en-US"/>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endParaRPr lang="zh-CN" altLang="en-US"/>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03835" y="1191895"/>
            <a:ext cx="8229600" cy="673735"/>
          </a:xfrm>
        </p:spPr>
        <p:txBody>
          <a:bodyPr/>
          <a:lstStyle>
            <a:lvl1pPr>
              <a:defRPr sz="2800">
                <a:solidFill>
                  <a:srgbClr val="FF0000"/>
                </a:solidFill>
                <a:latin typeface="微软雅黑" panose="020B0503020204020204" charset="-122"/>
                <a:ea typeface="微软雅黑" panose="020B0503020204020204" charset="-122"/>
              </a:defRPr>
            </a:lvl1pPr>
          </a:lstStyle>
          <a:p>
            <a:r>
              <a:rPr lang="zh-CN" altLang="en-US" smtClean="0"/>
              <a:t>标题样式</a:t>
            </a:r>
            <a:endParaRPr lang="zh-CN" altLang="en-US"/>
          </a:p>
        </p:txBody>
      </p:sp>
      <p:sp>
        <p:nvSpPr>
          <p:cNvPr id="3" name="内容占位符 2"/>
          <p:cNvSpPr>
            <a:spLocks noGrp="1"/>
          </p:cNvSpPr>
          <p:nvPr>
            <p:ph idx="1"/>
          </p:nvPr>
        </p:nvSpPr>
        <p:spPr>
          <a:xfrm>
            <a:off x="300990" y="2103120"/>
            <a:ext cx="8493760" cy="3989705"/>
          </a:xfrm>
        </p:spPr>
        <p:txBody>
          <a:bodyPr/>
          <a:lstStyle>
            <a:lvl1pPr>
              <a:defRPr sz="2400">
                <a:latin typeface="微软雅黑" panose="020B0503020204020204" charset="-122"/>
                <a:ea typeface="微软雅黑" panose="020B0503020204020204" charset="-122"/>
              </a:defRPr>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4" name="图片 3"/>
          <p:cNvPicPr>
            <a:picLocks noChangeAspect="1"/>
          </p:cNvPicPr>
          <p:nvPr userDrawn="1"/>
        </p:nvPicPr>
        <p:blipFill>
          <a:blip r:embed="rId3"/>
          <a:srcRect l="32515"/>
          <a:stretch>
            <a:fillRect/>
          </a:stretch>
        </p:blipFill>
        <p:spPr>
          <a:xfrm>
            <a:off x="5995670" y="5996305"/>
            <a:ext cx="3140710" cy="8026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6"/>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endParaRPr lang="zh-CN" altLang="en-US"/>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2.png"/><Relationship Id="rId2" Type="http://schemas.microsoft.com/office/2007/relationships/media" Target="file:///E:\2018&#24180;&#26149;&#23395;&#23398;&#26399;&#35838;&#20214;\&#31532;&#20061;&#31456;\&#25105;&#20204;&#30340;&#20013;&#22269;&#26790;%20&#30495;&#183;&#20840;&#26126;&#26143;&#38453;&#23481;%20-%20&#26472;&#27915;&#21608;&#36805;&#40644;&#26195;&#26126;&#25104;&#40857;&#38899;&#20048;&#30701;&#29255;&#29579;&#20426;&#20975;&#21326;&#35821;&#32676;&#26143;.wmv" TargetMode="External"/><Relationship Id="rId1" Type="http://schemas.openxmlformats.org/officeDocument/2006/relationships/video" Target="file:///E:\2018&#24180;&#26149;&#23395;&#23398;&#26399;&#35838;&#20214;\&#31532;&#20061;&#31456;\&#25105;&#20204;&#30340;&#20013;&#22269;&#26790;%20&#30495;&#183;&#20840;&#26126;&#26143;&#38453;&#23481;%20-%20&#26472;&#27915;&#21608;&#36805;&#40644;&#26195;&#26126;&#25104;&#40857;&#38899;&#20048;&#30701;&#29255;&#29579;&#20426;&#20975;&#21326;&#35821;&#32676;&#26143;.wmv"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9.png"/><Relationship Id="rId2" Type="http://schemas.microsoft.com/office/2007/relationships/media" Target="file:///E:\2018&#24180;&#26149;&#23395;&#23398;&#26399;&#35838;&#20214;\&#31532;&#20061;&#31456;\&#12298;&#20013;&#22269;&#26790;365&#20010;&#25925;&#20107;&#12299;&#8212;&#8212;&#25105;&#30340;&#27773;&#36710;&#26790;.wmv" TargetMode="External"/><Relationship Id="rId1" Type="http://schemas.openxmlformats.org/officeDocument/2006/relationships/video" Target="file:///E:\2018&#24180;&#26149;&#23395;&#23398;&#26399;&#35838;&#20214;\&#31532;&#20061;&#31456;\&#12298;&#20013;&#22269;&#26790;365&#20010;&#25925;&#20107;&#12299;&#8212;&#8212;&#25105;&#30340;&#27773;&#36710;&#26790;.wmv" TargetMode="Externa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0.png"/><Relationship Id="rId2" Type="http://schemas.microsoft.com/office/2007/relationships/media" Target="file:///E:\2018&#24180;&#26149;&#23395;&#23398;&#26399;&#35838;&#20214;\&#31532;&#20061;&#31456;\20130624%20&#34945;&#38534;&#24179;&#30340;&#20013;&#22269;&#26790;%5b&#39640;&#28165;&#29256;%5d.wmv" TargetMode="External"/><Relationship Id="rId1" Type="http://schemas.openxmlformats.org/officeDocument/2006/relationships/video" Target="NULL" TargetMode="Externa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1.png"/><Relationship Id="rId2" Type="http://schemas.microsoft.com/office/2007/relationships/media" Target="file:///E:\2018&#24180;&#26149;&#23395;&#23398;&#26399;&#35838;&#20214;\&#31532;&#20061;&#31456;\20131111%20&#40644;&#27704;&#29577;&#30340;&#20013;&#22269;&#26790;%5b&#39640;&#28165;&#29256;%5d.wmv" TargetMode="External"/><Relationship Id="rId1" Type="http://schemas.openxmlformats.org/officeDocument/2006/relationships/video" Target="NUL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3.png"/><Relationship Id="rId2" Type="http://schemas.microsoft.com/office/2007/relationships/media" Target="file:///E:\2018&#24180;&#26149;&#23395;&#23398;&#26399;&#35838;&#20214;\&#31532;&#20061;&#31456;\2017&#25968;&#23383;&#20116;&#24180;&#65306;&#20013;&#22269;&#21046;&#36896;&#26032;&#39640;&#24230;.wmv" TargetMode="External"/><Relationship Id="rId1" Type="http://schemas.openxmlformats.org/officeDocument/2006/relationships/video" Target="file:///E:\2018&#24180;&#26149;&#23395;&#23398;&#26399;&#35838;&#20214;\&#31532;&#20061;&#31456;\2017&#25968;&#23383;&#20116;&#24180;&#65306;&#20013;&#22269;&#21046;&#36896;&#26032;&#39640;&#24230;.wmv"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hyperlink" Target="http://guoxue.moocky.com/html/book/1183452690000023/index.html"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3.png"/><Relationship Id="rId2" Type="http://schemas.microsoft.com/office/2007/relationships/media" Target="file:///E:\2018&#24180;&#26149;&#23395;&#23398;&#26399;&#35838;&#20214;\&#31532;&#20061;&#31456;\&#12298;&#28966;&#28857;&#35775;&#35848;&#12299;%2020170227%20&#33707;&#35753;&#8220;&#26449;&#38712;&#8221;&#38712;&#19968;&#26041;.wmv" TargetMode="External"/><Relationship Id="rId1" Type="http://schemas.openxmlformats.org/officeDocument/2006/relationships/video" Target="NULL" TargetMode="External"/></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4.png"/><Relationship Id="rId2" Type="http://schemas.microsoft.com/office/2007/relationships/media" Target="file:///E:\2018&#24180;&#26149;&#23395;&#23398;&#26399;&#35838;&#20214;\&#31532;&#20061;&#31456;\&#21360;&#23612;&#38463;&#25289;&#25166;&#22823;&#23398;&#23380;&#23376;&#23398;&#38498;-&#22269;&#35821;&#27969;&#30021;.wmv" TargetMode="External"/><Relationship Id="rId1" Type="http://schemas.openxmlformats.org/officeDocument/2006/relationships/video" Target="file:///E:\2018&#24180;&#26149;&#23395;&#23398;&#26399;&#35838;&#20214;\&#31532;&#20061;&#31456;\&#21360;&#23612;&#38463;&#25289;&#25166;&#22823;&#23398;&#23380;&#23376;&#23398;&#38498;-&#22269;&#35821;&#27969;&#30021;.wmv"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2.png"/><Relationship Id="rId2" Type="http://schemas.microsoft.com/office/2007/relationships/media" Target="file:///E:\2018&#24180;&#26149;&#23395;&#23398;&#26399;&#35838;&#20214;\&#31532;&#20061;&#31456;\&#20320;&#22909;&#65292;&#25105;&#26159;&#20013;&#22269;.wmv" TargetMode="External"/><Relationship Id="rId1" Type="http://schemas.openxmlformats.org/officeDocument/2006/relationships/video" Target="file:///E:\2018&#24180;&#26149;&#23395;&#23398;&#26399;&#35838;&#20214;\&#31532;&#20061;&#31456;\&#20320;&#22909;&#65292;&#25105;&#26159;&#20013;&#22269;.wmv" TargetMode="Externa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13.png"/><Relationship Id="rId2" Type="http://schemas.microsoft.com/office/2007/relationships/media" Target="file:///E:\2018&#24180;&#26149;&#23395;&#23398;&#26399;&#35838;&#20214;\&#31532;&#20061;&#31456;\2012&#24180;&#22797;&#20852;&#20043;&#36335;&#23637;&#35272;&#35762;&#35805;.wmv" TargetMode="External"/><Relationship Id="rId1" Type="http://schemas.openxmlformats.org/officeDocument/2006/relationships/video" Target="file:///E:\2018&#24180;&#26149;&#23395;&#23398;&#26399;&#35838;&#20214;\&#31532;&#20061;&#31456;\2012&#24180;&#22797;&#20852;&#20043;&#36335;&#23637;&#35272;&#35762;&#35805;.wm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endParaRPr lang="zh-CN" sz="4000" b="1"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endParaRPr lang="zh-CN" altLang="en-US" sz="2400" kern="1200" baseline="0">
              <a:solidFill>
                <a:srgbClr val="7030A0"/>
              </a:solidFill>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2019</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endPar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l="10875" r="9854"/>
          <a:stretch>
            <a:fillRect/>
          </a:stretch>
        </p:blipFill>
        <p:spPr>
          <a:xfrm>
            <a:off x="297180" y="2184400"/>
            <a:ext cx="4025265" cy="3900805"/>
          </a:xfrm>
          <a:prstGeom prst="rect">
            <a:avLst/>
          </a:prstGeom>
        </p:spPr>
      </p:pic>
      <p:sp>
        <p:nvSpPr>
          <p:cNvPr id="4" name="文本框 3"/>
          <p:cNvSpPr txBox="1"/>
          <p:nvPr/>
        </p:nvSpPr>
        <p:spPr>
          <a:xfrm>
            <a:off x="4631055" y="2431415"/>
            <a:ext cx="4374515" cy="3046095"/>
          </a:xfrm>
          <a:prstGeom prst="rect">
            <a:avLst/>
          </a:prstGeom>
          <a:gradFill>
            <a:gsLst>
              <a:gs pos="0">
                <a:srgbClr val="FBFB11"/>
              </a:gs>
              <a:gs pos="100000">
                <a:srgbClr val="838309"/>
              </a:gs>
            </a:gsLst>
            <a:lin ang="5400000" scaled="0"/>
          </a:gradFill>
        </p:spPr>
        <p:txBody>
          <a:bodyPr wrap="square" rtlCol="0">
            <a:spAutoFit/>
          </a:bodyPr>
          <a:lstStyle/>
          <a:p>
            <a:r>
              <a:rPr lang="en-US" altLang="zh-CN" sz="2400">
                <a:solidFill>
                  <a:schemeClr val="tx1"/>
                </a:solidFill>
                <a:latin typeface="黑体" panose="02010609060101010101" pitchFamily="2" charset="-122"/>
                <a:ea typeface="黑体" panose="02010609060101010101" pitchFamily="2" charset="-122"/>
              </a:rPr>
              <a:t>   </a:t>
            </a:r>
            <a:r>
              <a:rPr lang="en-US" altLang="zh-CN" sz="2400">
                <a:solidFill>
                  <a:schemeClr val="tx1"/>
                </a:solidFill>
                <a:latin typeface="楷体" panose="02010609060101010101" charset="-122"/>
                <a:ea typeface="楷体" panose="02010609060101010101" charset="-122"/>
              </a:rPr>
              <a:t> </a:t>
            </a:r>
            <a:r>
              <a:rPr lang="zh-CN" altLang="en-US" sz="2400" b="1">
                <a:solidFill>
                  <a:schemeClr val="tx1"/>
                </a:solidFill>
                <a:latin typeface="楷体" panose="02010609060101010101" charset="-122"/>
                <a:ea typeface="楷体" panose="02010609060101010101" charset="-122"/>
              </a:rPr>
              <a:t>坚持和发展中国特色社会主义的总任务是实现社会主义现代化和中华民族伟大复兴，在全面建成小康社会的基础上，分两步走在本世纪中叶建成富强、民主、文明、和谐、美丽的社会主义现代化强国。                                                                                                                 </a:t>
            </a:r>
            <a:endParaRPr lang="zh-CN" altLang="en-US" sz="2400" b="1">
              <a:solidFill>
                <a:schemeClr val="tx1"/>
              </a:solidFill>
              <a:latin typeface="楷体" panose="02010609060101010101" charset="-122"/>
              <a:ea typeface="楷体" panose="02010609060101010101" charset="-122"/>
            </a:endParaRPr>
          </a:p>
          <a:p>
            <a:r>
              <a:rPr lang="zh-CN" altLang="en-US" sz="2400" b="1">
                <a:solidFill>
                  <a:schemeClr val="tx1"/>
                </a:solidFill>
                <a:latin typeface="楷体" panose="02010609060101010101" charset="-122"/>
                <a:ea typeface="楷体" panose="02010609060101010101" charset="-122"/>
              </a:rPr>
              <a:t>               十九大报告 </a:t>
            </a:r>
            <a:r>
              <a:rPr lang="zh-CN" altLang="en-US" sz="2400" b="1">
                <a:solidFill>
                  <a:schemeClr val="tx1"/>
                </a:solidFill>
                <a:latin typeface="黑体" panose="02010609060101010101" pitchFamily="2" charset="-122"/>
                <a:ea typeface="黑体" panose="02010609060101010101" pitchFamily="2" charset="-122"/>
              </a:rPr>
              <a:t> </a:t>
            </a:r>
            <a:endParaRPr lang="zh-CN" altLang="en-US" sz="2400" b="1">
              <a:solidFill>
                <a:schemeClr val="tx1"/>
              </a:solidFill>
              <a:latin typeface="黑体" panose="02010609060101010101" pitchFamily="2" charset="-122"/>
              <a:ea typeface="黑体" panose="02010609060101010101" pitchFamily="2" charset="-122"/>
            </a:endParaRPr>
          </a:p>
        </p:txBody>
      </p:sp>
      <p:sp>
        <p:nvSpPr>
          <p:cNvPr id="2" name="文本框 1"/>
          <p:cNvSpPr txBox="1"/>
          <p:nvPr/>
        </p:nvSpPr>
        <p:spPr>
          <a:xfrm>
            <a:off x="995680" y="1389380"/>
            <a:ext cx="6342380" cy="521970"/>
          </a:xfrm>
          <a:prstGeom prst="rect">
            <a:avLst/>
          </a:prstGeom>
          <a:noFill/>
        </p:spPr>
        <p:txBody>
          <a:bodyPr wrap="none" rtlCol="0" anchor="t">
            <a:spAutoFit/>
          </a:bodyPr>
          <a:lstStyle/>
          <a:p>
            <a:r>
              <a:rPr lang="en-US" altLang="zh-CN">
                <a:solidFill>
                  <a:schemeClr val="tx1"/>
                </a:solidFill>
                <a:latin typeface="楷体" panose="02010609060101010101" charset="-122"/>
                <a:ea typeface="楷体" panose="02010609060101010101" charset="-122"/>
                <a:sym typeface="+mn-ea"/>
              </a:rPr>
              <a:t> </a:t>
            </a:r>
            <a:r>
              <a:rPr lang="zh-CN" altLang="en-US" sz="2800" b="1">
                <a:solidFill>
                  <a:srgbClr val="FF0000"/>
                </a:solidFill>
                <a:latin typeface="微软雅黑" panose="020B0503020204020204" charset="-122"/>
                <a:ea typeface="微软雅黑" panose="020B0503020204020204" charset="-122"/>
                <a:sym typeface="+mn-ea"/>
              </a:rPr>
              <a:t>坚持和发展中国特色社会主义的总任务</a:t>
            </a:r>
            <a:endParaRPr lang="zh-CN" altLang="en-US" sz="2800" b="1">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展现大国风采，树立强国自信</a:t>
            </a:r>
            <a:endParaRPr lang="zh-CN" altLang="en-US"/>
          </a:p>
        </p:txBody>
      </p:sp>
      <p:pic>
        <p:nvPicPr>
          <p:cNvPr id="4" name="图片 3"/>
          <p:cNvPicPr>
            <a:picLocks noChangeAspect="1"/>
          </p:cNvPicPr>
          <p:nvPr/>
        </p:nvPicPr>
        <p:blipFill>
          <a:blip r:embed="rId1"/>
          <a:stretch>
            <a:fillRect/>
          </a:stretch>
        </p:blipFill>
        <p:spPr>
          <a:xfrm>
            <a:off x="71120" y="2346960"/>
            <a:ext cx="4411980" cy="2752090"/>
          </a:xfrm>
          <a:prstGeom prst="rect">
            <a:avLst/>
          </a:prstGeom>
        </p:spPr>
      </p:pic>
      <p:pic>
        <p:nvPicPr>
          <p:cNvPr id="5" name="图片 4"/>
          <p:cNvPicPr>
            <a:picLocks noChangeAspect="1"/>
          </p:cNvPicPr>
          <p:nvPr/>
        </p:nvPicPr>
        <p:blipFill>
          <a:blip r:embed="rId2"/>
          <a:srcRect l="4285" t="17561" r="3885" b="28627"/>
          <a:stretch>
            <a:fillRect/>
          </a:stretch>
        </p:blipFill>
        <p:spPr>
          <a:xfrm>
            <a:off x="4546600" y="2340610"/>
            <a:ext cx="4547235" cy="2758440"/>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 y="1191895"/>
            <a:ext cx="3938270" cy="568960"/>
          </a:xfrm>
        </p:spPr>
        <p:txBody>
          <a:bodyPr/>
          <a:lstStyle/>
          <a:p>
            <a:r>
              <a:rPr lang="zh-CN" altLang="en-US"/>
              <a:t>二 中国梦的科学内涵</a:t>
            </a:r>
            <a:endParaRPr lang="zh-CN" altLang="en-US"/>
          </a:p>
        </p:txBody>
      </p:sp>
      <p:pic>
        <p:nvPicPr>
          <p:cNvPr id="4" name="图片 3"/>
          <p:cNvPicPr>
            <a:picLocks noChangeAspect="1"/>
          </p:cNvPicPr>
          <p:nvPr/>
        </p:nvPicPr>
        <p:blipFill>
          <a:blip r:embed="rId1"/>
          <a:srcRect l="3525" t="14378" r="5434"/>
          <a:stretch>
            <a:fillRect/>
          </a:stretch>
        </p:blipFill>
        <p:spPr>
          <a:xfrm>
            <a:off x="155575" y="1948815"/>
            <a:ext cx="8757920" cy="4773930"/>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6535" y="1389380"/>
            <a:ext cx="8531225" cy="4086860"/>
          </a:xfrm>
        </p:spPr>
        <p:txBody>
          <a:bodyPr/>
          <a:lstStyle/>
          <a:p>
            <a:pPr marL="0" indent="0">
              <a:lnSpc>
                <a:spcPct val="150000"/>
              </a:lnSpc>
              <a:buNone/>
            </a:pPr>
            <a:r>
              <a:rPr lang="en-US" altLang="zh-CN"/>
              <a:t>   </a:t>
            </a:r>
            <a:r>
              <a:rPr lang="en-US" altLang="zh-CN" b="1">
                <a:solidFill>
                  <a:srgbClr val="FF0000"/>
                </a:solidFill>
              </a:rPr>
              <a:t>    </a:t>
            </a:r>
            <a:r>
              <a:rPr lang="zh-CN" altLang="en-US" b="1">
                <a:solidFill>
                  <a:srgbClr val="FF0000"/>
                </a:solidFill>
              </a:rPr>
              <a:t>从国家层面看</a:t>
            </a:r>
            <a:r>
              <a:rPr lang="zh-CN" altLang="en-US"/>
              <a:t>，中国梦就是强国梦。中国要成为强大的现代化国家，赢得世界认同，并成为引领世界发展的主导力量。 </a:t>
            </a:r>
            <a:endParaRPr lang="zh-CN" altLang="en-US"/>
          </a:p>
          <a:p>
            <a:pPr marL="0" indent="0">
              <a:lnSpc>
                <a:spcPct val="150000"/>
              </a:lnSpc>
              <a:buNone/>
            </a:pPr>
            <a:r>
              <a:rPr lang="zh-CN" altLang="en-US"/>
              <a:t>    </a:t>
            </a:r>
            <a:r>
              <a:rPr lang="zh-CN" altLang="en-US" b="1">
                <a:solidFill>
                  <a:srgbClr val="FF0000"/>
                </a:solidFill>
              </a:rPr>
              <a:t>   从民族层面看，</a:t>
            </a:r>
            <a:r>
              <a:rPr lang="zh-CN" altLang="en-US"/>
              <a:t>中国梦就是民族复兴梦。中华民族要对人类 发展作出更大、更多、更重要的贡献。</a:t>
            </a:r>
            <a:endParaRPr lang="zh-CN" altLang="en-US"/>
          </a:p>
          <a:p>
            <a:pPr marL="0" indent="0">
              <a:lnSpc>
                <a:spcPct val="150000"/>
              </a:lnSpc>
              <a:buNone/>
            </a:pPr>
            <a:r>
              <a:rPr lang="zh-CN" altLang="en-US"/>
              <a:t>       </a:t>
            </a:r>
            <a:r>
              <a:rPr lang="zh-CN" altLang="en-US" b="1">
                <a:solidFill>
                  <a:srgbClr val="FF0000"/>
                </a:solidFill>
              </a:rPr>
              <a:t>从人民层面看，</a:t>
            </a:r>
            <a:r>
              <a:rPr lang="zh-CN" altLang="en-US"/>
              <a:t>中国梦就是每个中国人的梦。“中国梦归根到底是人民的梦”，每一个中国人共同享有人生出彩的机会、共同享有梦想成真的机会，同时，实现中国梦也需要每一个人的努力。</a:t>
            </a:r>
            <a:endParaRPr lang="zh-CN" altLang="en-US"/>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 中国梦是马克思主义中国化的最新成果</a:t>
            </a:r>
            <a:endParaRPr lang="zh-CN" altLang="en-US"/>
          </a:p>
        </p:txBody>
      </p:sp>
      <p:sp>
        <p:nvSpPr>
          <p:cNvPr id="3" name="内容占位符 2"/>
          <p:cNvSpPr>
            <a:spLocks noGrp="1"/>
          </p:cNvSpPr>
          <p:nvPr>
            <p:ph idx="1"/>
          </p:nvPr>
        </p:nvSpPr>
        <p:spPr>
          <a:xfrm>
            <a:off x="325120" y="1865630"/>
            <a:ext cx="8493760" cy="3867150"/>
          </a:xfrm>
        </p:spPr>
        <p:txBody>
          <a:bodyPr/>
          <a:lstStyle/>
          <a:p>
            <a:pPr marL="0" indent="0">
              <a:lnSpc>
                <a:spcPct val="200000"/>
              </a:lnSpc>
              <a:buNone/>
            </a:pPr>
            <a:r>
              <a:rPr lang="en-US" altLang="zh-CN">
                <a:sym typeface="+mn-ea"/>
              </a:rPr>
              <a:t>        </a:t>
            </a:r>
            <a:r>
              <a:rPr lang="zh-CN" altLang="en-US">
                <a:sym typeface="+mn-ea"/>
              </a:rPr>
              <a:t>中国梦深刻诠释了近百年来马克思主义中国化的内涵，即马克思主义基本原理与中国具体实际和时代特征结合起来，运用马克思主义的立场、观点、方法研究和解决中国实际问题，</a:t>
            </a:r>
            <a:r>
              <a:rPr lang="zh-CN" altLang="en-US" b="1">
                <a:solidFill>
                  <a:srgbClr val="7030A0"/>
                </a:solidFill>
                <a:sym typeface="+mn-ea"/>
              </a:rPr>
              <a:t>运用中国人民喜闻乐见的民族语言来阐述马克思主义理论，使之成为具有中国风格、中国气派的马克思主义</a:t>
            </a:r>
            <a:r>
              <a:rPr lang="zh-CN" altLang="en-US">
                <a:sym typeface="+mn-ea"/>
              </a:rPr>
              <a:t>。</a:t>
            </a:r>
            <a:endParaRPr lang="zh-CN" altLang="en-US">
              <a:latin typeface="微软雅黑" panose="020B0503020204020204" charset="-122"/>
              <a:ea typeface="微软雅黑" panose="020B0503020204020204" charset="-122"/>
            </a:endParaRPr>
          </a:p>
          <a:p>
            <a:pPr marL="0" indent="0">
              <a:buNone/>
            </a:pPr>
            <a:endParaRPr lang="zh-CN" altLang="en-US"/>
          </a:p>
        </p:txBody>
      </p:sp>
      <p:sp>
        <p:nvSpPr>
          <p:cNvPr id="4" name="标题 1"/>
          <p:cNvSpPr>
            <a:spLocks noGrp="1"/>
          </p:cNvSpPr>
          <p:nvPr/>
        </p:nvSpPr>
        <p:spPr>
          <a:xfrm>
            <a:off x="668020" y="5732780"/>
            <a:ext cx="5457190" cy="673735"/>
          </a:xfrm>
          <a:prstGeom prst="rect">
            <a:avLst/>
          </a:prstGeom>
          <a:gradFill>
            <a:gsLst>
              <a:gs pos="0">
                <a:srgbClr val="FBFB11"/>
              </a:gs>
              <a:gs pos="100000">
                <a:srgbClr val="92D050"/>
              </a:gs>
            </a:gsLst>
            <a:lin ang="5400000" scaled="0"/>
          </a:gradFill>
          <a:ln w="9525">
            <a:noFill/>
          </a:ln>
        </p:spPr>
        <p:txBody>
          <a:bodyPr anchor="b"/>
          <a:lstStyle>
            <a:lvl1pPr marL="0" lvl="0" indent="0" algn="l" defTabSz="914400" eaLnBrk="0" fontAlgn="base" latinLnBrk="0" hangingPunct="0">
              <a:lnSpc>
                <a:spcPct val="100000"/>
              </a:lnSpc>
              <a:spcBef>
                <a:spcPct val="0"/>
              </a:spcBef>
              <a:spcAft>
                <a:spcPct val="0"/>
              </a:spcAft>
              <a:buNone/>
              <a:defRPr sz="2800" b="1" i="0" u="none" kern="1200" baseline="0">
                <a:solidFill>
                  <a:srgbClr val="FF0000"/>
                </a:solidFill>
                <a:latin typeface="微软雅黑" panose="020B0503020204020204" charset="-122"/>
                <a:ea typeface="微软雅黑" panose="020B0503020204020204" charset="-122"/>
                <a:cs typeface="+mj-cs"/>
              </a:defRPr>
            </a:lvl1pPr>
          </a:lstStyle>
          <a:p>
            <a:r>
              <a:rPr lang="zh-CN" altLang="en-US">
                <a:solidFill>
                  <a:schemeClr val="accent2"/>
                </a:solidFill>
              </a:rPr>
              <a:t>中国问题的解决方案</a:t>
            </a:r>
            <a:r>
              <a:rPr lang="en-US" altLang="zh-CN">
                <a:solidFill>
                  <a:schemeClr val="accent2"/>
                </a:solidFill>
              </a:rPr>
              <a:t>——</a:t>
            </a:r>
            <a:r>
              <a:rPr lang="zh-CN" altLang="en-US">
                <a:solidFill>
                  <a:schemeClr val="accent2"/>
                </a:solidFill>
              </a:rPr>
              <a:t>中国梦</a:t>
            </a:r>
            <a:endParaRPr lang="zh-CN" altLang="en-US">
              <a:solidFill>
                <a:schemeClr val="accent2"/>
              </a:solidFill>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5242560" cy="673735"/>
          </a:xfrm>
          <a:gradFill>
            <a:gsLst>
              <a:gs pos="0">
                <a:srgbClr val="FBFB11"/>
              </a:gs>
              <a:gs pos="87000">
                <a:srgbClr val="92D050"/>
              </a:gs>
            </a:gsLst>
            <a:lin ang="5400000" scaled="0"/>
          </a:gradFill>
        </p:spPr>
        <p:txBody>
          <a:bodyPr/>
          <a:lstStyle/>
          <a:p>
            <a:r>
              <a:rPr lang="zh-CN" altLang="en-US">
                <a:solidFill>
                  <a:schemeClr val="accent2"/>
                </a:solidFill>
              </a:rPr>
              <a:t>中国语言</a:t>
            </a:r>
            <a:r>
              <a:rPr lang="en-US" altLang="zh-CN">
                <a:solidFill>
                  <a:schemeClr val="accent2"/>
                </a:solidFill>
              </a:rPr>
              <a:t>——</a:t>
            </a:r>
            <a:r>
              <a:rPr lang="zh-CN" altLang="en-US">
                <a:solidFill>
                  <a:schemeClr val="accent2"/>
                </a:solidFill>
              </a:rPr>
              <a:t>中国梦的表达形式</a:t>
            </a:r>
            <a:endParaRPr lang="zh-CN" altLang="en-US">
              <a:solidFill>
                <a:schemeClr val="accent2"/>
              </a:solidFill>
            </a:endParaRPr>
          </a:p>
        </p:txBody>
      </p:sp>
      <p:sp>
        <p:nvSpPr>
          <p:cNvPr id="3" name="内容占位符 2"/>
          <p:cNvSpPr>
            <a:spLocks noGrp="1"/>
          </p:cNvSpPr>
          <p:nvPr>
            <p:ph idx="1"/>
          </p:nvPr>
        </p:nvSpPr>
        <p:spPr>
          <a:xfrm>
            <a:off x="203835" y="1941195"/>
            <a:ext cx="4611370" cy="4483100"/>
          </a:xfrm>
        </p:spPr>
        <p:txBody>
          <a:bodyPr/>
          <a:lstStyle/>
          <a:p>
            <a:pPr marL="0" indent="0">
              <a:lnSpc>
                <a:spcPct val="160000"/>
              </a:lnSpc>
              <a:buNone/>
            </a:pPr>
            <a:r>
              <a:rPr lang="en-US" altLang="zh-CN" b="1">
                <a:sym typeface="+mn-ea"/>
              </a:rPr>
              <a:t>       </a:t>
            </a:r>
            <a:r>
              <a:rPr lang="zh-CN" altLang="en-US">
                <a:sym typeface="+mn-ea"/>
              </a:rPr>
              <a:t>传统文化博大精深，语言丰富而有特色，人民喜闻又乐见。马克思主义在中国化的过程中，大量借鉴使用了传统文化词汇，使其带有鲜明的中国特色。中国梦的提出、宣传、实践，在语言运用方面也是如此。</a:t>
            </a:r>
            <a:endParaRPr lang="zh-CN" altLang="en-US"/>
          </a:p>
        </p:txBody>
      </p:sp>
      <p:pic>
        <p:nvPicPr>
          <p:cNvPr id="4" name="图片 3"/>
          <p:cNvPicPr>
            <a:picLocks noChangeAspect="1"/>
          </p:cNvPicPr>
          <p:nvPr/>
        </p:nvPicPr>
        <p:blipFill>
          <a:blip r:embed="rId1" cstate="print"/>
          <a:srcRect l="9426" r="7658"/>
          <a:stretch>
            <a:fillRect/>
          </a:stretch>
        </p:blipFill>
        <p:spPr>
          <a:xfrm>
            <a:off x="4815205" y="2386965"/>
            <a:ext cx="4116705" cy="3097530"/>
          </a:xfrm>
          <a:prstGeom prst="rect">
            <a:avLst/>
          </a:prstGeom>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482" y="1267637"/>
            <a:ext cx="8491857" cy="1981200"/>
          </a:xfrm>
          <a:prstGeom prst="rect">
            <a:avLst/>
          </a:prstGeom>
          <a:noFill/>
        </p:spPr>
        <p:txBody>
          <a:bodyPr wrap="square" rtlCol="0">
            <a:spAutoFit/>
          </a:bodyPr>
          <a:lstStyle/>
          <a:p>
            <a:pPr>
              <a:lnSpc>
                <a:spcPct val="120000"/>
              </a:lnSpc>
            </a:pPr>
            <a:r>
              <a:rPr lang="zh-CN" altLang="en-US" sz="1990">
                <a:solidFill>
                  <a:schemeClr val="tx1"/>
                </a:solidFill>
                <a:latin typeface="微软雅黑" panose="020B0503020204020204" charset="-122"/>
                <a:ea typeface="微软雅黑" panose="020B0503020204020204" charset="-122"/>
              </a:rPr>
              <a:t>毛泽东《为人民服务》、《愚公移山》、《纪念白求恩》</a:t>
            </a:r>
            <a:endParaRPr lang="zh-CN" altLang="en-US" sz="1990">
              <a:solidFill>
                <a:schemeClr val="tx1"/>
              </a:solidFill>
              <a:latin typeface="微软雅黑" panose="020B0503020204020204" charset="-122"/>
              <a:ea typeface="微软雅黑" panose="020B0503020204020204" charset="-122"/>
            </a:endParaRPr>
          </a:p>
          <a:p>
            <a:pPr>
              <a:lnSpc>
                <a:spcPct val="120000"/>
              </a:lnSpc>
            </a:pPr>
            <a:r>
              <a:rPr lang="zh-CN" altLang="en-US" sz="2275">
                <a:solidFill>
                  <a:schemeClr val="tx1"/>
                </a:solidFill>
                <a:latin typeface="微软雅黑" panose="020B0503020204020204" charset="-122"/>
                <a:ea typeface="微软雅黑" panose="020B0503020204020204" charset="-122"/>
              </a:rPr>
              <a:t>      </a:t>
            </a:r>
            <a:r>
              <a:rPr lang="zh-CN" altLang="en-US" sz="1990">
                <a:solidFill>
                  <a:schemeClr val="tx1"/>
                </a:solidFill>
                <a:latin typeface="楷体" panose="02010609060101010101" charset="-122"/>
                <a:ea typeface="楷体" panose="02010609060101010101" charset="-122"/>
              </a:rPr>
              <a:t>“</a:t>
            </a:r>
            <a:r>
              <a:rPr lang="zh-CN" altLang="en-US" sz="1990" b="1">
                <a:solidFill>
                  <a:srgbClr val="FF0000"/>
                </a:solidFill>
                <a:latin typeface="楷体" panose="02010609060101010101" charset="-122"/>
                <a:ea typeface="楷体" panose="02010609060101010101" charset="-122"/>
              </a:rPr>
              <a:t>人固有一死，或重于泰山，或轻于鸿毛</a:t>
            </a:r>
            <a:r>
              <a:rPr lang="zh-CN" altLang="en-US" sz="1990">
                <a:solidFill>
                  <a:schemeClr val="tx1"/>
                </a:solidFill>
                <a:latin typeface="楷体" panose="02010609060101010101" charset="-122"/>
                <a:ea typeface="楷体" panose="02010609060101010101" charset="-122"/>
              </a:rPr>
              <a:t>”（司马迁）</a:t>
            </a:r>
            <a:endParaRPr lang="zh-CN" altLang="en-US" sz="1990">
              <a:solidFill>
                <a:schemeClr val="tx1"/>
              </a:solidFill>
              <a:latin typeface="楷体" panose="02010609060101010101" charset="-122"/>
              <a:ea typeface="楷体" panose="02010609060101010101" charset="-122"/>
            </a:endParaRPr>
          </a:p>
          <a:p>
            <a:pPr>
              <a:lnSpc>
                <a:spcPct val="120000"/>
              </a:lnSpc>
            </a:pPr>
            <a:r>
              <a:rPr lang="zh-CN" altLang="en-US" sz="1990">
                <a:solidFill>
                  <a:schemeClr val="tx1"/>
                </a:solidFill>
                <a:latin typeface="楷体" panose="02010609060101010101" charset="-122"/>
                <a:ea typeface="楷体" panose="02010609060101010101" charset="-122"/>
              </a:rPr>
              <a:t>     中国古代寓言“</a:t>
            </a:r>
            <a:r>
              <a:rPr lang="zh-CN" altLang="en-US" sz="1990" b="1">
                <a:solidFill>
                  <a:srgbClr val="FF0000"/>
                </a:solidFill>
                <a:latin typeface="楷体" panose="02010609060101010101" charset="-122"/>
                <a:ea typeface="楷体" panose="02010609060101010101" charset="-122"/>
              </a:rPr>
              <a:t>愚公移山</a:t>
            </a:r>
            <a:r>
              <a:rPr lang="zh-CN" altLang="en-US" sz="1990">
                <a:solidFill>
                  <a:schemeClr val="tx1"/>
                </a:solidFill>
                <a:latin typeface="楷体" panose="02010609060101010101" charset="-122"/>
                <a:ea typeface="楷体" panose="02010609060101010101" charset="-122"/>
              </a:rPr>
              <a:t>”</a:t>
            </a:r>
            <a:endParaRPr lang="zh-CN" altLang="en-US" sz="1990">
              <a:solidFill>
                <a:schemeClr val="tx1"/>
              </a:solidFill>
              <a:latin typeface="楷体" panose="02010609060101010101" charset="-122"/>
              <a:ea typeface="楷体" panose="02010609060101010101" charset="-122"/>
            </a:endParaRPr>
          </a:p>
          <a:p>
            <a:pPr algn="l">
              <a:lnSpc>
                <a:spcPct val="120000"/>
              </a:lnSpc>
            </a:pPr>
            <a:r>
              <a:rPr lang="zh-CN" altLang="en-US" sz="1990">
                <a:solidFill>
                  <a:schemeClr val="tx1"/>
                </a:solidFill>
                <a:latin typeface="楷体" panose="02010609060101010101" charset="-122"/>
                <a:ea typeface="楷体" panose="02010609060101010101" charset="-122"/>
              </a:rPr>
              <a:t>    </a:t>
            </a:r>
            <a:r>
              <a:rPr lang="en-US" altLang="zh-CN" sz="1990">
                <a:solidFill>
                  <a:schemeClr val="tx1"/>
                </a:solidFill>
                <a:latin typeface="楷体" panose="02010609060101010101" charset="-122"/>
                <a:ea typeface="楷体" panose="02010609060101010101" charset="-122"/>
              </a:rPr>
              <a:t>“</a:t>
            </a:r>
            <a:r>
              <a:rPr lang="zh-CN" altLang="en-US" sz="1990">
                <a:solidFill>
                  <a:schemeClr val="tx1"/>
                </a:solidFill>
                <a:latin typeface="楷体" panose="02010609060101010101" charset="-122"/>
                <a:ea typeface="楷体" panose="02010609060101010101" charset="-122"/>
                <a:sym typeface="+mn-ea"/>
              </a:rPr>
              <a:t>这对于一班</a:t>
            </a:r>
            <a:r>
              <a:rPr lang="zh-CN" altLang="en-US" sz="1990" b="1">
                <a:solidFill>
                  <a:srgbClr val="FF0000"/>
                </a:solidFill>
                <a:latin typeface="楷体" panose="02010609060101010101" charset="-122"/>
                <a:ea typeface="楷体" panose="02010609060101010101" charset="-122"/>
                <a:sym typeface="+mn-ea"/>
              </a:rPr>
              <a:t>见异思迁</a:t>
            </a:r>
            <a:r>
              <a:rPr lang="zh-CN" altLang="en-US" sz="1990">
                <a:solidFill>
                  <a:schemeClr val="tx1"/>
                </a:solidFill>
                <a:latin typeface="楷体" panose="02010609060101010101" charset="-122"/>
                <a:ea typeface="楷体" panose="02010609060101010101" charset="-122"/>
                <a:sym typeface="+mn-ea"/>
              </a:rPr>
              <a:t>的人，对于一班鄙薄技术工作以为不足道、以为无出路的人，也是一个极好的教训</a:t>
            </a:r>
            <a:r>
              <a:rPr lang="en-US" altLang="zh-CN" sz="1990">
                <a:solidFill>
                  <a:schemeClr val="tx1"/>
                </a:solidFill>
                <a:latin typeface="楷体" panose="02010609060101010101" charset="-122"/>
                <a:ea typeface="楷体" panose="02010609060101010101" charset="-122"/>
              </a:rPr>
              <a:t>”</a:t>
            </a:r>
            <a:endParaRPr lang="en-US" altLang="zh-CN" sz="1990">
              <a:solidFill>
                <a:schemeClr val="tx1"/>
              </a:solidFill>
              <a:latin typeface="楷体" panose="02010609060101010101" charset="-122"/>
              <a:ea typeface="楷体" panose="02010609060101010101" charset="-122"/>
            </a:endParaRPr>
          </a:p>
        </p:txBody>
      </p:sp>
      <p:sp>
        <p:nvSpPr>
          <p:cNvPr id="4" name="文本框 3"/>
          <p:cNvSpPr txBox="1"/>
          <p:nvPr/>
        </p:nvSpPr>
        <p:spPr>
          <a:xfrm>
            <a:off x="389482" y="3336409"/>
            <a:ext cx="8365854" cy="3053080"/>
          </a:xfrm>
          <a:prstGeom prst="rect">
            <a:avLst/>
          </a:prstGeom>
          <a:noFill/>
        </p:spPr>
        <p:txBody>
          <a:bodyPr wrap="square" rtlCol="0">
            <a:spAutoFit/>
          </a:bodyPr>
          <a:lstStyle/>
          <a:p>
            <a:pPr>
              <a:lnSpc>
                <a:spcPct val="110000"/>
              </a:lnSpc>
            </a:pPr>
            <a:r>
              <a:rPr lang="zh-CN" altLang="en-US" sz="1990">
                <a:solidFill>
                  <a:schemeClr val="tx1"/>
                </a:solidFill>
                <a:latin typeface="微软雅黑" panose="020B0503020204020204" charset="-122"/>
                <a:ea typeface="微软雅黑" panose="020B0503020204020204" charset="-122"/>
              </a:rPr>
              <a:t>习近平</a:t>
            </a:r>
            <a:endParaRPr lang="zh-CN" altLang="en-US" sz="1990">
              <a:solidFill>
                <a:schemeClr val="tx1"/>
              </a:solidFill>
              <a:latin typeface="微软雅黑" panose="020B0503020204020204" charset="-122"/>
              <a:ea typeface="微软雅黑" panose="020B0503020204020204" charset="-122"/>
            </a:endParaRPr>
          </a:p>
          <a:p>
            <a:pPr>
              <a:lnSpc>
                <a:spcPct val="120000"/>
              </a:lnSpc>
            </a:pPr>
            <a:r>
              <a:rPr lang="zh-CN" altLang="en-US" sz="2275">
                <a:solidFill>
                  <a:schemeClr val="tx1"/>
                </a:solidFill>
                <a:latin typeface="楷体" panose="02010609060101010101" charset="-122"/>
                <a:ea typeface="楷体" panose="02010609060101010101" charset="-122"/>
                <a:sym typeface="+mn-ea"/>
              </a:rPr>
              <a:t>  </a:t>
            </a:r>
            <a:r>
              <a:rPr lang="zh-CN" altLang="en-US" sz="1990">
                <a:solidFill>
                  <a:schemeClr val="tx1"/>
                </a:solidFill>
                <a:latin typeface="楷体" panose="02010609060101010101" charset="-122"/>
                <a:ea typeface="楷体" panose="02010609060101010101" charset="-122"/>
                <a:sym typeface="+mn-ea"/>
              </a:rPr>
              <a:t>  中华民族的</a:t>
            </a:r>
            <a:r>
              <a:rPr lang="zh-CN" altLang="en-US" sz="1990" b="1">
                <a:solidFill>
                  <a:srgbClr val="FF0000"/>
                </a:solidFill>
                <a:latin typeface="楷体" panose="02010609060101010101" charset="-122"/>
                <a:ea typeface="楷体" panose="02010609060101010101" charset="-122"/>
                <a:sym typeface="+mn-ea"/>
              </a:rPr>
              <a:t>昨天“雄关漫道真如铁”，今天</a:t>
            </a:r>
            <a:r>
              <a:rPr lang="en-US" altLang="zh-CN" sz="1990" b="1">
                <a:solidFill>
                  <a:srgbClr val="FF0000"/>
                </a:solidFill>
                <a:latin typeface="楷体" panose="02010609060101010101" charset="-122"/>
                <a:ea typeface="楷体" panose="02010609060101010101" charset="-122"/>
                <a:sym typeface="+mn-ea"/>
              </a:rPr>
              <a:t>“</a:t>
            </a:r>
            <a:r>
              <a:rPr lang="zh-CN" altLang="en-US" sz="1990" b="1">
                <a:solidFill>
                  <a:srgbClr val="FF0000"/>
                </a:solidFill>
                <a:latin typeface="楷体" panose="02010609060101010101" charset="-122"/>
                <a:ea typeface="楷体" panose="02010609060101010101" charset="-122"/>
                <a:sym typeface="+mn-ea"/>
              </a:rPr>
              <a:t>人间正道是沧桑</a:t>
            </a:r>
            <a:r>
              <a:rPr lang="en-US" altLang="zh-CN" sz="1990" b="1">
                <a:solidFill>
                  <a:srgbClr val="FF0000"/>
                </a:solidFill>
                <a:latin typeface="楷体" panose="02010609060101010101" charset="-122"/>
                <a:ea typeface="楷体" panose="02010609060101010101" charset="-122"/>
                <a:sym typeface="+mn-ea"/>
              </a:rPr>
              <a:t>”</a:t>
            </a:r>
            <a:r>
              <a:rPr lang="zh-CN" altLang="en-US" sz="1990" b="1">
                <a:solidFill>
                  <a:srgbClr val="FF0000"/>
                </a:solidFill>
                <a:latin typeface="楷体" panose="02010609060101010101" charset="-122"/>
                <a:ea typeface="楷体" panose="02010609060101010101" charset="-122"/>
                <a:sym typeface="+mn-ea"/>
              </a:rPr>
              <a:t>，明天“长风破浪会有时”</a:t>
            </a:r>
            <a:r>
              <a:rPr lang="zh-CN" altLang="en-US" sz="1990">
                <a:solidFill>
                  <a:schemeClr val="tx1"/>
                </a:solidFill>
                <a:latin typeface="楷体" panose="02010609060101010101" charset="-122"/>
                <a:ea typeface="楷体" panose="02010609060101010101" charset="-122"/>
                <a:sym typeface="+mn-ea"/>
              </a:rPr>
              <a:t>（</a:t>
            </a:r>
            <a:r>
              <a:rPr lang="zh-CN" altLang="en-US" sz="1990">
                <a:solidFill>
                  <a:schemeClr val="tx1"/>
                </a:solidFill>
                <a:latin typeface="微软雅黑" panose="020B0503020204020204" charset="-122"/>
                <a:ea typeface="微软雅黑" panose="020B0503020204020204" charset="-122"/>
                <a:sym typeface="+mn-ea"/>
              </a:rPr>
              <a:t>2012年参观复兴之路展览讲话</a:t>
            </a:r>
            <a:r>
              <a:rPr lang="zh-CN" altLang="en-US" sz="1990">
                <a:solidFill>
                  <a:schemeClr val="tx1"/>
                </a:solidFill>
                <a:latin typeface="楷体" panose="02010609060101010101" charset="-122"/>
                <a:ea typeface="楷体" panose="02010609060101010101" charset="-122"/>
                <a:sym typeface="+mn-ea"/>
              </a:rPr>
              <a:t>）</a:t>
            </a:r>
            <a:endParaRPr lang="zh-CN" altLang="en-US" sz="1990">
              <a:solidFill>
                <a:schemeClr val="tx1"/>
              </a:solidFill>
              <a:latin typeface="楷体" panose="02010609060101010101" charset="-122"/>
              <a:ea typeface="楷体" panose="02010609060101010101" charset="-122"/>
              <a:sym typeface="+mn-ea"/>
            </a:endParaRPr>
          </a:p>
          <a:p>
            <a:pPr>
              <a:lnSpc>
                <a:spcPct val="120000"/>
              </a:lnSpc>
            </a:pPr>
            <a:r>
              <a:rPr lang="zh-CN" altLang="en-US" sz="1990">
                <a:solidFill>
                  <a:schemeClr val="tx1"/>
                </a:solidFill>
                <a:latin typeface="楷体" panose="02010609060101010101" charset="-122"/>
                <a:ea typeface="楷体" panose="02010609060101010101" charset="-122"/>
                <a:sym typeface="+mn-ea"/>
              </a:rPr>
              <a:t>    实现中国梦，任重道远，</a:t>
            </a:r>
            <a:r>
              <a:rPr lang="zh-CN" altLang="en-US" sz="1990" b="1">
                <a:solidFill>
                  <a:srgbClr val="FF0000"/>
                </a:solidFill>
                <a:latin typeface="楷体" panose="02010609060101010101" charset="-122"/>
                <a:ea typeface="楷体" panose="02010609060101010101" charset="-122"/>
                <a:sym typeface="+mn-ea"/>
              </a:rPr>
              <a:t>“功崇惟志、业广惟勤”</a:t>
            </a:r>
            <a:r>
              <a:rPr lang="zh-CN" altLang="en-US" sz="1990">
                <a:solidFill>
                  <a:schemeClr val="tx1"/>
                </a:solidFill>
                <a:latin typeface="微软雅黑" panose="020B0503020204020204" charset="-122"/>
                <a:ea typeface="微软雅黑" panose="020B0503020204020204" charset="-122"/>
                <a:sym typeface="+mn-ea"/>
              </a:rPr>
              <a:t>（2013年人大十二届一次会议讲话）</a:t>
            </a:r>
            <a:endParaRPr lang="zh-CN" altLang="en-US" sz="1990">
              <a:solidFill>
                <a:schemeClr val="tx1"/>
              </a:solidFill>
              <a:latin typeface="微软雅黑" panose="020B0503020204020204" charset="-122"/>
              <a:ea typeface="微软雅黑" panose="020B0503020204020204" charset="-122"/>
              <a:sym typeface="+mn-ea"/>
            </a:endParaRPr>
          </a:p>
          <a:p>
            <a:pPr>
              <a:lnSpc>
                <a:spcPct val="120000"/>
              </a:lnSpc>
            </a:pPr>
            <a:r>
              <a:rPr lang="zh-CN" altLang="en-US" sz="1990">
                <a:solidFill>
                  <a:schemeClr val="tx1"/>
                </a:solidFill>
                <a:latin typeface="微软雅黑" panose="020B0503020204020204" charset="-122"/>
                <a:ea typeface="微软雅黑" panose="020B0503020204020204" charset="-122"/>
                <a:sym typeface="+mn-ea"/>
              </a:rPr>
              <a:t>      </a:t>
            </a:r>
            <a:r>
              <a:rPr lang="zh-CN" altLang="en-US" sz="1990" b="1">
                <a:solidFill>
                  <a:schemeClr val="tx1"/>
                </a:solidFill>
                <a:latin typeface="楷体" panose="02010609060101010101" charset="-122"/>
                <a:ea typeface="楷体" panose="02010609060101010101" charset="-122"/>
                <a:sym typeface="+mn-ea"/>
              </a:rPr>
              <a:t> </a:t>
            </a:r>
            <a:r>
              <a:rPr lang="zh-CN" altLang="en-US" sz="1990" b="1">
                <a:solidFill>
                  <a:srgbClr val="FF0000"/>
                </a:solidFill>
                <a:latin typeface="楷体" panose="02010609060101010101" charset="-122"/>
                <a:ea typeface="楷体" panose="02010609060101010101" charset="-122"/>
                <a:sym typeface="+mn-ea"/>
              </a:rPr>
              <a:t>韦编三绝、悬梁刺股、凿壁借光、囊萤映雪</a:t>
            </a:r>
            <a:r>
              <a:rPr lang="zh-CN" altLang="en-US" sz="1990">
                <a:solidFill>
                  <a:schemeClr val="tx1"/>
                </a:solidFill>
                <a:latin typeface="微软雅黑" panose="020B0503020204020204" charset="-122"/>
                <a:ea typeface="微软雅黑" panose="020B0503020204020204" charset="-122"/>
                <a:sym typeface="+mn-ea"/>
              </a:rPr>
              <a:t>（2013年“创新正当其时、圆梦适得其势”）</a:t>
            </a:r>
            <a:endParaRPr lang="zh-CN" altLang="en-US" sz="1990">
              <a:solidFill>
                <a:schemeClr val="tx1"/>
              </a:solidFill>
              <a:latin typeface="微软雅黑" panose="020B0503020204020204" charset="-122"/>
              <a:ea typeface="微软雅黑" panose="020B0503020204020204" charset="-122"/>
              <a:sym typeface="+mn-ea"/>
            </a:endParaRPr>
          </a:p>
          <a:p>
            <a:pPr>
              <a:lnSpc>
                <a:spcPct val="120000"/>
              </a:lnSpc>
            </a:pPr>
            <a:endParaRPr lang="zh-CN" altLang="en-US" sz="1990">
              <a:solidFill>
                <a:schemeClr val="tx1"/>
              </a:solidFill>
              <a:latin typeface="微软雅黑" panose="020B0503020204020204" charset="-122"/>
              <a:ea typeface="微软雅黑" panose="020B0503020204020204" charset="-122"/>
              <a:sym typeface="+mn-ea"/>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6275000" y="1957439"/>
            <a:ext cx="2526828" cy="3465751"/>
          </a:xfrm>
          <a:prstGeom prst="rect">
            <a:avLst/>
          </a:prstGeom>
        </p:spPr>
      </p:pic>
      <p:pic>
        <p:nvPicPr>
          <p:cNvPr id="3" name="图片 2"/>
          <p:cNvPicPr>
            <a:picLocks noChangeAspect="1"/>
          </p:cNvPicPr>
          <p:nvPr/>
        </p:nvPicPr>
        <p:blipFill>
          <a:blip r:embed="rId2" cstate="print"/>
          <a:stretch>
            <a:fillRect/>
          </a:stretch>
        </p:blipFill>
        <p:spPr>
          <a:xfrm>
            <a:off x="3308135" y="1957439"/>
            <a:ext cx="2527279" cy="3465751"/>
          </a:xfrm>
          <a:prstGeom prst="rect">
            <a:avLst/>
          </a:prstGeom>
        </p:spPr>
      </p:pic>
      <p:pic>
        <p:nvPicPr>
          <p:cNvPr id="4" name="图片 3"/>
          <p:cNvPicPr>
            <a:picLocks noChangeAspect="1"/>
          </p:cNvPicPr>
          <p:nvPr/>
        </p:nvPicPr>
        <p:blipFill>
          <a:blip r:embed="rId3" cstate="print"/>
          <a:stretch>
            <a:fillRect/>
          </a:stretch>
        </p:blipFill>
        <p:spPr>
          <a:xfrm>
            <a:off x="550022" y="1957439"/>
            <a:ext cx="2526376" cy="3465299"/>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39190"/>
            <a:ext cx="5439410" cy="673735"/>
          </a:xfrm>
          <a:gradFill>
            <a:gsLst>
              <a:gs pos="0">
                <a:srgbClr val="FBFB11"/>
              </a:gs>
              <a:gs pos="94000">
                <a:srgbClr val="92D050"/>
              </a:gs>
            </a:gsLst>
            <a:lin ang="5400000" scaled="0"/>
          </a:gradFill>
        </p:spPr>
        <p:txBody>
          <a:bodyPr/>
          <a:lstStyle/>
          <a:p>
            <a:r>
              <a:rPr lang="zh-CN" altLang="en-US" dirty="0">
                <a:solidFill>
                  <a:schemeClr val="accent2"/>
                </a:solidFill>
                <a:latin typeface="Arial" panose="020B0604020202020204" pitchFamily="34" charset="0"/>
                <a:cs typeface="+mn-ea"/>
                <a:sym typeface="Arial" panose="020B0604020202020204" pitchFamily="34" charset="0"/>
              </a:rPr>
              <a:t>中国思维</a:t>
            </a:r>
            <a:r>
              <a:rPr lang="en-US" altLang="zh-CN" dirty="0">
                <a:solidFill>
                  <a:schemeClr val="accent2"/>
                </a:solidFill>
                <a:latin typeface="Arial" panose="020B0604020202020204" pitchFamily="34" charset="0"/>
                <a:cs typeface="+mn-ea"/>
                <a:sym typeface="Arial" panose="020B0604020202020204" pitchFamily="34" charset="0"/>
              </a:rPr>
              <a:t>——</a:t>
            </a:r>
            <a:r>
              <a:rPr lang="zh-CN" altLang="en-US" dirty="0">
                <a:solidFill>
                  <a:schemeClr val="accent2"/>
                </a:solidFill>
                <a:latin typeface="Arial" panose="020B0604020202020204" pitchFamily="34" charset="0"/>
                <a:cs typeface="+mn-ea"/>
                <a:sym typeface="Arial" panose="020B0604020202020204" pitchFamily="34" charset="0"/>
              </a:rPr>
              <a:t>中国梦的弘大视野</a:t>
            </a:r>
            <a:endParaRPr lang="zh-CN" altLang="en-US" dirty="0">
              <a:solidFill>
                <a:schemeClr val="accent2"/>
              </a:solidFill>
              <a:latin typeface="Arial" panose="020B0604020202020204" pitchFamily="34" charset="0"/>
              <a:cs typeface="+mn-ea"/>
              <a:sym typeface="Arial" panose="020B0604020202020204" pitchFamily="34" charset="0"/>
            </a:endParaRPr>
          </a:p>
        </p:txBody>
      </p:sp>
      <p:sp>
        <p:nvSpPr>
          <p:cNvPr id="3" name="内容占位符 2"/>
          <p:cNvSpPr>
            <a:spLocks noGrp="1"/>
          </p:cNvSpPr>
          <p:nvPr>
            <p:ph idx="1"/>
          </p:nvPr>
        </p:nvSpPr>
        <p:spPr>
          <a:xfrm>
            <a:off x="101600" y="1945005"/>
            <a:ext cx="8717280" cy="1832610"/>
          </a:xfrm>
        </p:spPr>
        <p:txBody>
          <a:bodyPr/>
          <a:lstStyle/>
          <a:p>
            <a:pPr marL="0" indent="0">
              <a:lnSpc>
                <a:spcPct val="110000"/>
              </a:lnSpc>
              <a:buNone/>
            </a:pPr>
            <a:r>
              <a:rPr lang="en-US" altLang="zh-CN" sz="2000" dirty="0">
                <a:sym typeface="+mn-ea"/>
              </a:rPr>
              <a:t>        </a:t>
            </a:r>
            <a:r>
              <a:rPr lang="zh-CN" altLang="en-US" sz="2000" dirty="0">
                <a:sym typeface="+mn-ea"/>
              </a:rPr>
              <a:t>秦汉以来，大一统的政治传统使中国</a:t>
            </a:r>
            <a:r>
              <a:rPr lang="zh-CN" altLang="en-US" sz="2000" dirty="0" smtClean="0">
                <a:sym typeface="+mn-ea"/>
              </a:rPr>
              <a:t>人习惯于从</a:t>
            </a:r>
            <a:r>
              <a:rPr lang="zh-CN" altLang="en-US" sz="2000" dirty="0">
                <a:sym typeface="+mn-ea"/>
              </a:rPr>
              <a:t>整体、大局角度考虑问题。 </a:t>
            </a:r>
            <a:endParaRPr lang="zh-CN" altLang="en-US" sz="1800" dirty="0">
              <a:latin typeface="微软雅黑" panose="020B0503020204020204" charset="-122"/>
              <a:ea typeface="微软雅黑" panose="020B0503020204020204" charset="-122"/>
              <a:sym typeface="+mn-ea"/>
            </a:endParaRPr>
          </a:p>
          <a:p>
            <a:pPr marL="0" indent="0">
              <a:lnSpc>
                <a:spcPct val="110000"/>
              </a:lnSpc>
              <a:buNone/>
            </a:pPr>
            <a:r>
              <a:rPr lang="zh-CN" altLang="en-US" sz="2000" dirty="0">
                <a:sym typeface="+mn-ea"/>
              </a:rPr>
              <a:t>        儒家</a:t>
            </a:r>
            <a:r>
              <a:rPr lang="zh-CN" altLang="en-US" sz="2000" dirty="0">
                <a:latin typeface="楷体" panose="02010609060101010101" charset="-122"/>
                <a:ea typeface="楷体" panose="02010609060101010101" charset="-122"/>
                <a:sym typeface="+mn-ea"/>
              </a:rPr>
              <a:t>“</a:t>
            </a:r>
            <a:r>
              <a:rPr lang="zh-CN" altLang="en-US" sz="2000" dirty="0">
                <a:sym typeface="+mn-ea"/>
              </a:rPr>
              <a:t>修身、齐家、治国、平天下</a:t>
            </a:r>
            <a:r>
              <a:rPr lang="en-US" altLang="zh-CN" sz="1800" dirty="0">
                <a:latin typeface="楷体" panose="02010609060101010101" charset="-122"/>
                <a:ea typeface="楷体" panose="02010609060101010101" charset="-122"/>
                <a:sym typeface="+mn-ea"/>
              </a:rPr>
              <a:t>”</a:t>
            </a:r>
            <a:endParaRPr lang="en-US" altLang="zh-CN" sz="1800" dirty="0">
              <a:latin typeface="楷体" panose="02010609060101010101" charset="-122"/>
              <a:ea typeface="楷体" panose="02010609060101010101" charset="-122"/>
              <a:sym typeface="+mn-ea"/>
            </a:endParaRPr>
          </a:p>
          <a:p>
            <a:pPr marL="0" indent="0">
              <a:lnSpc>
                <a:spcPct val="110000"/>
              </a:lnSpc>
              <a:buNone/>
            </a:pPr>
            <a:r>
              <a:rPr lang="zh-CN" altLang="en-US" sz="2000" dirty="0">
                <a:sym typeface="+mn-ea"/>
              </a:rPr>
              <a:t>        顾炎武《日知录》</a:t>
            </a:r>
            <a:r>
              <a:rPr lang="zh-CN" altLang="en-US" sz="2000" dirty="0">
                <a:latin typeface="楷体" panose="02010609060101010101" charset="-122"/>
                <a:ea typeface="楷体" panose="02010609060101010101" charset="-122"/>
                <a:sym typeface="+mn-ea"/>
              </a:rPr>
              <a:t>“</a:t>
            </a:r>
            <a:r>
              <a:rPr lang="zh-CN" altLang="en-US" sz="2000" dirty="0">
                <a:sym typeface="+mn-ea"/>
              </a:rPr>
              <a:t>天下兴亡，匹夫有责</a:t>
            </a:r>
            <a:r>
              <a:rPr lang="en-US" altLang="zh-CN" sz="2000" dirty="0">
                <a:latin typeface="楷体" panose="02010609060101010101" charset="-122"/>
                <a:ea typeface="楷体" panose="02010609060101010101" charset="-122"/>
                <a:sym typeface="+mn-ea"/>
              </a:rPr>
              <a:t>”</a:t>
            </a:r>
            <a:endParaRPr lang="en-US" altLang="zh-CN" sz="2000" dirty="0">
              <a:latin typeface="楷体" panose="02010609060101010101" charset="-122"/>
              <a:ea typeface="楷体" panose="02010609060101010101" charset="-122"/>
              <a:sym typeface="+mn-ea"/>
            </a:endParaRPr>
          </a:p>
          <a:p>
            <a:pPr marL="0" indent="0">
              <a:buNone/>
            </a:pPr>
            <a:endParaRPr lang="zh-CN" altLang="en-US"/>
          </a:p>
        </p:txBody>
      </p:sp>
      <p:sp>
        <p:nvSpPr>
          <p:cNvPr id="4" name="文本框 3"/>
          <p:cNvSpPr txBox="1"/>
          <p:nvPr/>
        </p:nvSpPr>
        <p:spPr>
          <a:xfrm>
            <a:off x="448310" y="3943985"/>
            <a:ext cx="5385435" cy="2319014"/>
          </a:xfrm>
          <a:prstGeom prst="round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130000"/>
              </a:lnSpc>
            </a:pPr>
            <a:r>
              <a:rPr lang="en-US" altLang="zh-CN" sz="2000">
                <a:latin typeface="微软雅黑" panose="020B0503020204020204" charset="-122"/>
                <a:ea typeface="微软雅黑" panose="020B0503020204020204" charset="-122"/>
                <a:sym typeface="+mn-ea"/>
              </a:rPr>
              <a:t>      </a:t>
            </a:r>
            <a:r>
              <a:rPr lang="en-US" altLang="zh-CN" sz="2000">
                <a:solidFill>
                  <a:srgbClr val="FF0000"/>
                </a:solidFill>
                <a:latin typeface="微软雅黑" panose="020B0503020204020204" charset="-122"/>
                <a:ea typeface="微软雅黑" panose="020B0503020204020204" charset="-122"/>
                <a:sym typeface="+mn-ea"/>
              </a:rPr>
              <a:t> </a:t>
            </a:r>
            <a:r>
              <a:rPr lang="zh-CN" altLang="en-US" sz="2000">
                <a:solidFill>
                  <a:srgbClr val="FF0000"/>
                </a:solidFill>
                <a:latin typeface="微软雅黑" panose="020B0503020204020204" charset="-122"/>
                <a:ea typeface="微软雅黑" panose="020B0503020204020204" charset="-122"/>
                <a:sym typeface="+mn-ea"/>
              </a:rPr>
              <a:t>中国梦内涵中的国家、民族、人民都是宏观的整体，着眼的是发展大局，强调的是整体利益。</a:t>
            </a:r>
            <a:endParaRPr lang="zh-CN" altLang="en-US" sz="2000">
              <a:solidFill>
                <a:srgbClr val="FF0000"/>
              </a:solidFill>
              <a:latin typeface="微软雅黑" panose="020B0503020204020204" charset="-122"/>
              <a:ea typeface="微软雅黑" panose="020B0503020204020204" charset="-122"/>
              <a:sym typeface="+mn-ea"/>
            </a:endParaRPr>
          </a:p>
          <a:p>
            <a:pPr>
              <a:lnSpc>
                <a:spcPct val="130000"/>
              </a:lnSpc>
            </a:pPr>
            <a:r>
              <a:rPr lang="en-US" altLang="zh-CN" sz="2000">
                <a:solidFill>
                  <a:srgbClr val="FF0000"/>
                </a:solidFill>
                <a:latin typeface="微软雅黑" panose="020B0503020204020204" charset="-122"/>
                <a:ea typeface="微软雅黑" panose="020B0503020204020204" charset="-122"/>
                <a:sym typeface="+mn-ea"/>
              </a:rPr>
              <a:t>    </a:t>
            </a:r>
            <a:r>
              <a:rPr lang="en-US" altLang="zh-CN" sz="2000" b="1">
                <a:solidFill>
                  <a:srgbClr val="FF0000"/>
                </a:solidFill>
                <a:latin typeface="楷体" panose="02010609060101010101" charset="-122"/>
                <a:ea typeface="楷体" panose="02010609060101010101" charset="-122"/>
                <a:sym typeface="+mn-ea"/>
              </a:rPr>
              <a:t>“</a:t>
            </a:r>
            <a:r>
              <a:rPr lang="zh-CN" altLang="en-US" sz="2000" b="1">
                <a:solidFill>
                  <a:srgbClr val="FF0000"/>
                </a:solidFill>
                <a:latin typeface="楷体" panose="02010609060101010101" charset="-122"/>
                <a:ea typeface="楷体" panose="02010609060101010101" charset="-122"/>
                <a:sym typeface="+mn-ea"/>
              </a:rPr>
              <a:t>实现中华民族伟大复兴，是海内外中华儿女共同的梦</a:t>
            </a:r>
            <a:r>
              <a:rPr lang="en-US" altLang="zh-CN" sz="2000" b="1">
                <a:solidFill>
                  <a:srgbClr val="FF0000"/>
                </a:solidFill>
                <a:latin typeface="楷体" panose="02010609060101010101" charset="-122"/>
                <a:ea typeface="楷体" panose="02010609060101010101" charset="-122"/>
                <a:sym typeface="+mn-ea"/>
              </a:rPr>
              <a:t>”</a:t>
            </a:r>
            <a:r>
              <a:rPr lang="zh-CN" altLang="en-US" sz="2000" b="1">
                <a:solidFill>
                  <a:srgbClr val="FF0000"/>
                </a:solidFill>
                <a:latin typeface="楷体" panose="02010609060101010101" charset="-122"/>
                <a:ea typeface="楷体" panose="02010609060101010101" charset="-122"/>
                <a:sym typeface="+mn-ea"/>
              </a:rPr>
              <a:t>（习近平</a:t>
            </a:r>
            <a:r>
              <a:rPr lang="en-US" altLang="zh-CN" sz="2000" b="1">
                <a:solidFill>
                  <a:srgbClr val="FF0000"/>
                </a:solidFill>
                <a:latin typeface="楷体" panose="02010609060101010101" charset="-122"/>
                <a:ea typeface="楷体" panose="02010609060101010101" charset="-122"/>
                <a:sym typeface="+mn-ea"/>
              </a:rPr>
              <a:t>2014</a:t>
            </a:r>
            <a:r>
              <a:rPr lang="zh-CN" altLang="en-US" sz="2000" b="1">
                <a:solidFill>
                  <a:srgbClr val="FF0000"/>
                </a:solidFill>
                <a:latin typeface="楷体" panose="02010609060101010101" charset="-122"/>
                <a:ea typeface="楷体" panose="02010609060101010101" charset="-122"/>
                <a:sym typeface="+mn-ea"/>
              </a:rPr>
              <a:t>年</a:t>
            </a:r>
            <a:r>
              <a:rPr lang="en-US" altLang="zh-CN" sz="2000" b="1">
                <a:solidFill>
                  <a:srgbClr val="FF0000"/>
                </a:solidFill>
                <a:latin typeface="楷体" panose="02010609060101010101" charset="-122"/>
                <a:ea typeface="楷体" panose="02010609060101010101" charset="-122"/>
                <a:sym typeface="+mn-ea"/>
              </a:rPr>
              <a:t>6</a:t>
            </a:r>
            <a:r>
              <a:rPr lang="zh-CN" altLang="en-US" sz="2000" b="1">
                <a:solidFill>
                  <a:srgbClr val="FF0000"/>
                </a:solidFill>
                <a:latin typeface="楷体" panose="02010609060101010101" charset="-122"/>
                <a:ea typeface="楷体" panose="02010609060101010101" charset="-122"/>
                <a:sym typeface="+mn-ea"/>
              </a:rPr>
              <a:t>月）</a:t>
            </a:r>
            <a:endParaRPr lang="zh-CN" altLang="en-US" sz="2000" b="1">
              <a:solidFill>
                <a:srgbClr val="FF0000"/>
              </a:solidFill>
              <a:latin typeface="楷体" panose="02010609060101010101" charset="-122"/>
              <a:ea typeface="楷体" panose="02010609060101010101" charset="-122"/>
              <a:sym typeface="+mn-ea"/>
            </a:endParaRPr>
          </a:p>
        </p:txBody>
      </p:sp>
      <p:pic>
        <p:nvPicPr>
          <p:cNvPr id="5" name="图片 4"/>
          <p:cNvPicPr>
            <a:picLocks noChangeAspect="1"/>
          </p:cNvPicPr>
          <p:nvPr/>
        </p:nvPicPr>
        <p:blipFill>
          <a:blip r:embed="rId1" cstate="print"/>
          <a:srcRect l="1055" t="980" r="1888"/>
          <a:stretch>
            <a:fillRect/>
          </a:stretch>
        </p:blipFill>
        <p:spPr>
          <a:xfrm>
            <a:off x="6646545" y="3001645"/>
            <a:ext cx="2172335" cy="2962910"/>
          </a:xfrm>
          <a:prstGeom prst="ellipse">
            <a:avLst/>
          </a:prstGeom>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4650" y="1245235"/>
            <a:ext cx="8498840" cy="2979420"/>
          </a:xfrm>
          <a:prstGeom prst="rect">
            <a:avLst/>
          </a:prstGeom>
          <a:noFill/>
        </p:spPr>
        <p:txBody>
          <a:bodyPr wrap="square" rtlCol="0">
            <a:spAutoFit/>
          </a:bodyPr>
          <a:lstStyle/>
          <a:p>
            <a:pPr>
              <a:lnSpc>
                <a:spcPct val="150000"/>
              </a:lnSpc>
            </a:pPr>
            <a:r>
              <a:rPr lang="zh-CN" altLang="en-US" sz="2275" b="1">
                <a:solidFill>
                  <a:srgbClr val="0070C0"/>
                </a:solidFill>
                <a:latin typeface="微软雅黑" panose="020B0503020204020204" charset="-122"/>
                <a:ea typeface="微软雅黑" panose="020B0503020204020204" charset="-122"/>
              </a:rPr>
              <a:t>中国梦惠及世界</a:t>
            </a:r>
            <a:r>
              <a:rPr lang="en-US" altLang="zh-CN" sz="2275" b="1">
                <a:solidFill>
                  <a:srgbClr val="0070C0"/>
                </a:solidFill>
                <a:latin typeface="微软雅黑" panose="020B0503020204020204" charset="-122"/>
                <a:ea typeface="微软雅黑" panose="020B0503020204020204" charset="-122"/>
              </a:rPr>
              <a:t>  </a:t>
            </a:r>
            <a:endParaRPr lang="en-US" altLang="zh-CN" sz="2275" b="1">
              <a:solidFill>
                <a:srgbClr val="0070C0"/>
              </a:solidFill>
              <a:latin typeface="微软雅黑" panose="020B0503020204020204" charset="-122"/>
              <a:ea typeface="微软雅黑" panose="020B0503020204020204" charset="-122"/>
            </a:endParaRPr>
          </a:p>
          <a:p>
            <a:pPr>
              <a:lnSpc>
                <a:spcPct val="150000"/>
              </a:lnSpc>
            </a:pPr>
            <a:r>
              <a:rPr lang="zh-CN" altLang="en-US" sz="1990" b="1">
                <a:solidFill>
                  <a:schemeClr val="tx1"/>
                </a:solidFill>
                <a:latin typeface="楷体" panose="02010609060101010101" charset="-122"/>
                <a:ea typeface="楷体" panose="02010609060101010101" charset="-122"/>
              </a:rPr>
              <a:t>   </a:t>
            </a:r>
            <a:r>
              <a:rPr lang="zh-CN" altLang="en-US" sz="2275" b="1">
                <a:solidFill>
                  <a:schemeClr val="tx1"/>
                </a:solidFill>
                <a:latin typeface="楷体" panose="02010609060101010101" charset="-122"/>
                <a:ea typeface="楷体" panose="02010609060101010101" charset="-122"/>
              </a:rPr>
              <a:t> </a:t>
            </a:r>
            <a:r>
              <a:rPr lang="zh-CN" altLang="en-US" sz="1990" b="1">
                <a:solidFill>
                  <a:schemeClr val="tx1"/>
                </a:solidFill>
                <a:latin typeface="楷体" panose="02010609060101010101" charset="-122"/>
                <a:ea typeface="楷体" panose="02010609060101010101" charset="-122"/>
              </a:rPr>
              <a:t> 穷则独善其身，达则兼济天下。（</a:t>
            </a:r>
            <a:r>
              <a:rPr lang="zh-CN" altLang="en-US" sz="1990" b="1">
                <a:solidFill>
                  <a:schemeClr val="tx1"/>
                </a:solidFill>
                <a:latin typeface="楷体" panose="02010609060101010101" charset="-122"/>
                <a:ea typeface="楷体" panose="02010609060101010101" charset="-122"/>
                <a:sym typeface="+mn-ea"/>
              </a:rPr>
              <a:t>2014年3月27日习近平在中法建交50周年纪念大会上的讲话</a:t>
            </a:r>
            <a:r>
              <a:rPr lang="zh-CN" altLang="en-US" sz="1990" b="1">
                <a:solidFill>
                  <a:schemeClr val="tx1"/>
                </a:solidFill>
                <a:latin typeface="楷体" panose="02010609060101010101" charset="-122"/>
                <a:ea typeface="楷体" panose="02010609060101010101" charset="-122"/>
              </a:rPr>
              <a:t>）  </a:t>
            </a:r>
            <a:endParaRPr lang="zh-CN" altLang="en-US" sz="1990" b="1">
              <a:solidFill>
                <a:schemeClr val="tx1"/>
              </a:solidFill>
              <a:latin typeface="楷体" panose="02010609060101010101" charset="-122"/>
              <a:ea typeface="楷体" panose="02010609060101010101" charset="-122"/>
            </a:endParaRPr>
          </a:p>
          <a:p>
            <a:pPr>
              <a:lnSpc>
                <a:spcPct val="150000"/>
              </a:lnSpc>
            </a:pPr>
            <a:r>
              <a:rPr lang="zh-CN" altLang="en-US" sz="1990" b="1">
                <a:solidFill>
                  <a:schemeClr val="tx1"/>
                </a:solidFill>
                <a:latin typeface="楷体" panose="02010609060101010101" charset="-122"/>
                <a:ea typeface="楷体" panose="02010609060101010101" charset="-122"/>
              </a:rPr>
              <a:t>    </a:t>
            </a:r>
            <a:r>
              <a:rPr lang="zh-CN" altLang="en-US" sz="1990" b="1">
                <a:solidFill>
                  <a:srgbClr val="FF0000"/>
                </a:solidFill>
                <a:latin typeface="微软雅黑" panose="020B0503020204020204" charset="-122"/>
                <a:ea typeface="微软雅黑" panose="020B0503020204020204" charset="-122"/>
              </a:rPr>
              <a:t> 中国梦是和平、发展、合作、共赢的梦</a:t>
            </a:r>
            <a:r>
              <a:rPr lang="zh-CN" altLang="en-US" sz="1990" b="1">
                <a:solidFill>
                  <a:schemeClr val="tx1"/>
                </a:solidFill>
                <a:latin typeface="楷体" panose="02010609060101010101" charset="-122"/>
                <a:ea typeface="楷体" panose="02010609060101010101" charset="-122"/>
              </a:rPr>
              <a:t>，我们追求的是中国人民的福祉，也是各国人民共同的福祉。（</a:t>
            </a:r>
            <a:r>
              <a:rPr lang="en-US" altLang="zh-CN" sz="1990" b="1">
                <a:solidFill>
                  <a:schemeClr val="tx1"/>
                </a:solidFill>
                <a:latin typeface="楷体" panose="02010609060101010101" charset="-122"/>
                <a:ea typeface="楷体" panose="02010609060101010101" charset="-122"/>
              </a:rPr>
              <a:t>2014</a:t>
            </a:r>
            <a:r>
              <a:rPr lang="zh-CN" altLang="en-US" sz="1990" b="1">
                <a:solidFill>
                  <a:schemeClr val="tx1"/>
                </a:solidFill>
                <a:latin typeface="楷体" panose="02010609060101010101" charset="-122"/>
                <a:ea typeface="楷体" panose="02010609060101010101" charset="-122"/>
              </a:rPr>
              <a:t>年</a:t>
            </a:r>
            <a:r>
              <a:rPr lang="en-US" altLang="zh-CN" sz="1990" b="1">
                <a:solidFill>
                  <a:schemeClr val="tx1"/>
                </a:solidFill>
                <a:latin typeface="楷体" panose="02010609060101010101" charset="-122"/>
                <a:ea typeface="楷体" panose="02010609060101010101" charset="-122"/>
              </a:rPr>
              <a:t>11</a:t>
            </a:r>
            <a:r>
              <a:rPr lang="zh-CN" altLang="en-US" sz="1990" b="1">
                <a:solidFill>
                  <a:schemeClr val="tx1"/>
                </a:solidFill>
                <a:latin typeface="楷体" panose="02010609060101010101" charset="-122"/>
                <a:ea typeface="楷体" panose="02010609060101010101" charset="-122"/>
              </a:rPr>
              <a:t>月</a:t>
            </a:r>
            <a:r>
              <a:rPr lang="zh-CN" altLang="en-US" sz="1990" b="1">
                <a:solidFill>
                  <a:schemeClr val="tx1"/>
                </a:solidFill>
                <a:latin typeface="楷体" panose="02010609060101010101" charset="-122"/>
                <a:ea typeface="楷体" panose="02010609060101010101" charset="-122"/>
                <a:sym typeface="+mn-ea"/>
              </a:rPr>
              <a:t>习近平在</a:t>
            </a:r>
            <a:r>
              <a:rPr lang="zh-CN" altLang="en-US" sz="1990" b="1">
                <a:solidFill>
                  <a:schemeClr val="tx1"/>
                </a:solidFill>
                <a:latin typeface="楷体" panose="02010609060101010101" charset="-122"/>
                <a:ea typeface="楷体" panose="02010609060101010101" charset="-122"/>
              </a:rPr>
              <a:t>中央外事工作会议上的讲话）</a:t>
            </a:r>
            <a:endParaRPr lang="zh-CN" altLang="en-US" sz="1990" b="1">
              <a:solidFill>
                <a:schemeClr val="tx1"/>
              </a:solidFill>
              <a:latin typeface="楷体" panose="02010609060101010101" charset="-122"/>
              <a:ea typeface="楷体" panose="02010609060101010101" charset="-122"/>
            </a:endParaRPr>
          </a:p>
        </p:txBody>
      </p:sp>
      <p:pic>
        <p:nvPicPr>
          <p:cNvPr id="3" name="图片 2"/>
          <p:cNvPicPr>
            <a:picLocks noChangeAspect="1"/>
          </p:cNvPicPr>
          <p:nvPr/>
        </p:nvPicPr>
        <p:blipFill>
          <a:blip r:embed="rId1" cstate="print"/>
          <a:stretch>
            <a:fillRect/>
          </a:stretch>
        </p:blipFill>
        <p:spPr>
          <a:xfrm>
            <a:off x="1347199" y="4224768"/>
            <a:ext cx="6954083" cy="1715714"/>
          </a:xfrm>
          <a:prstGeom prst="rect">
            <a:avLst/>
          </a:prstGeom>
        </p:spPr>
      </p:pic>
    </p:spTree>
    <p:custDataLst>
      <p:tags r:id="rId2"/>
    </p:custData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2490" y="1853565"/>
            <a:ext cx="7399655" cy="1276350"/>
          </a:xfrm>
        </p:spPr>
        <p:txBody>
          <a:bodyPr/>
          <a:lstStyle/>
          <a:p>
            <a:pPr algn="ctr"/>
            <a:r>
              <a:rPr lang="zh-CN" altLang="en-US" sz="3600">
                <a:solidFill>
                  <a:srgbClr val="FF0000"/>
                </a:solidFill>
                <a:latin typeface="微软雅黑" panose="020B0503020204020204" charset="-122"/>
                <a:ea typeface="微软雅黑" panose="020B0503020204020204" charset="-122"/>
              </a:rPr>
              <a:t>第九章 坚持和发展中国特色社会主义的总任务</a:t>
            </a:r>
            <a:endParaRPr lang="en-US" altLang="zh-CN" sz="3600">
              <a:solidFill>
                <a:srgbClr val="FF0000"/>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2509520" y="3250565"/>
            <a:ext cx="3684905" cy="2764155"/>
          </a:xfrm>
          <a:prstGeom prst="rect">
            <a:avLst/>
          </a:prstGeom>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4305" y="1160780"/>
            <a:ext cx="5451475" cy="4817745"/>
          </a:xfrm>
          <a:prstGeom prst="rect">
            <a:avLst/>
          </a:prstGeom>
          <a:noFill/>
        </p:spPr>
        <p:txBody>
          <a:bodyPr wrap="square" rtlCol="0">
            <a:spAutoFit/>
          </a:bodyPr>
          <a:lstStyle/>
          <a:p>
            <a:pPr>
              <a:lnSpc>
                <a:spcPct val="120000"/>
              </a:lnSpc>
            </a:pPr>
            <a:r>
              <a:rPr lang="zh-CN" altLang="en-US" sz="2400" b="1">
                <a:solidFill>
                  <a:srgbClr val="0070C0"/>
                </a:solidFill>
                <a:latin typeface="微软雅黑" panose="020B0503020204020204" charset="-122"/>
                <a:ea typeface="微软雅黑" panose="020B0503020204020204" charset="-122"/>
              </a:rPr>
              <a:t>“一带一路”</a:t>
            </a:r>
            <a:r>
              <a:rPr lang="zh-CN" altLang="en-US" sz="3600" b="1">
                <a:solidFill>
                  <a:srgbClr val="0070C0"/>
                </a:solidFill>
                <a:ea typeface="微软雅黑" panose="020B0503020204020204" charset="-122"/>
              </a:rPr>
              <a:t>→</a:t>
            </a:r>
            <a:r>
              <a:rPr lang="en-US" altLang="zh-CN" sz="5400" b="1">
                <a:solidFill>
                  <a:srgbClr val="0070C0"/>
                </a:solidFill>
                <a:latin typeface="微软雅黑" panose="020B0503020204020204" charset="-122"/>
                <a:ea typeface="微软雅黑" panose="020B0503020204020204" charset="-122"/>
              </a:rPr>
              <a:t> </a:t>
            </a:r>
            <a:r>
              <a:rPr lang="zh-CN" altLang="en-US" sz="2400" b="1">
                <a:solidFill>
                  <a:srgbClr val="0070C0"/>
                </a:solidFill>
                <a:latin typeface="微软雅黑" panose="020B0503020204020204" charset="-122"/>
                <a:ea typeface="微软雅黑" panose="020B0503020204020204" charset="-122"/>
              </a:rPr>
              <a:t>人类命运共同体</a:t>
            </a:r>
            <a:endParaRPr lang="zh-CN" altLang="en-US" sz="2400" b="1">
              <a:solidFill>
                <a:srgbClr val="0070C0"/>
              </a:solidFill>
              <a:latin typeface="微软雅黑" panose="020B0503020204020204" charset="-122"/>
              <a:ea typeface="微软雅黑" panose="020B0503020204020204" charset="-122"/>
            </a:endParaRPr>
          </a:p>
          <a:p>
            <a:pPr>
              <a:lnSpc>
                <a:spcPct val="190000"/>
              </a:lnSpc>
            </a:pPr>
            <a:r>
              <a:rPr lang="zh-CN" altLang="en-US" sz="1990" b="1">
                <a:solidFill>
                  <a:schemeClr val="tx1"/>
                </a:solidFill>
                <a:latin typeface="楷体" panose="02010609060101010101" charset="-122"/>
                <a:ea typeface="楷体" panose="02010609060101010101" charset="-122"/>
              </a:rPr>
              <a:t>     2016年4月，习主席讲到：“在新的历史条件下，我们提出‘一带一路’倡议，就是要继承和发扬丝绸之路精神，把我国发展同沿线国家发展结合起来，</a:t>
            </a:r>
            <a:r>
              <a:rPr lang="zh-CN" altLang="en-US" sz="2400" b="1">
                <a:solidFill>
                  <a:srgbClr val="FF0000"/>
                </a:solidFill>
                <a:effectLst/>
                <a:latin typeface="微软雅黑" panose="020B0503020204020204" charset="-122"/>
                <a:ea typeface="微软雅黑" panose="020B0503020204020204" charset="-122"/>
              </a:rPr>
              <a:t>把中国梦同沿线各国人民的梦想结合起来</a:t>
            </a:r>
            <a:r>
              <a:rPr lang="zh-CN" altLang="en-US" sz="1990" b="1">
                <a:solidFill>
                  <a:schemeClr val="tx1"/>
                </a:solidFill>
                <a:latin typeface="楷体" panose="02010609060101010101" charset="-122"/>
                <a:ea typeface="楷体" panose="02010609060101010101" charset="-122"/>
              </a:rPr>
              <a:t>，赋予古代丝绸之路以全新的时代内涵”</a:t>
            </a:r>
            <a:r>
              <a:rPr lang="zh-CN" altLang="en-US" sz="1990" b="1">
                <a:solidFill>
                  <a:schemeClr val="tx1"/>
                </a:solidFill>
                <a:latin typeface="楷体" panose="02010609060101010101" charset="-122"/>
                <a:ea typeface="楷体" panose="02010609060101010101" charset="-122"/>
                <a:sym typeface="+mn-ea"/>
              </a:rPr>
              <a:t>。</a:t>
            </a:r>
            <a:endParaRPr lang="zh-CN" altLang="en-US" sz="1990" b="1">
              <a:solidFill>
                <a:schemeClr val="tx1"/>
              </a:solidFill>
              <a:latin typeface="楷体" panose="02010609060101010101" charset="-122"/>
              <a:ea typeface="楷体" panose="02010609060101010101" charset="-122"/>
              <a:sym typeface="+mn-ea"/>
            </a:endParaRPr>
          </a:p>
        </p:txBody>
      </p:sp>
      <p:pic>
        <p:nvPicPr>
          <p:cNvPr id="4" name="图片 3"/>
          <p:cNvPicPr>
            <a:picLocks noChangeAspect="1"/>
          </p:cNvPicPr>
          <p:nvPr/>
        </p:nvPicPr>
        <p:blipFill>
          <a:blip r:embed="rId1" cstate="print"/>
          <a:srcRect l="6410" r="7388"/>
          <a:stretch>
            <a:fillRect/>
          </a:stretch>
        </p:blipFill>
        <p:spPr>
          <a:xfrm>
            <a:off x="5605777" y="2103147"/>
            <a:ext cx="3304070" cy="2870512"/>
          </a:xfrm>
          <a:prstGeom prst="rect">
            <a:avLst/>
          </a:prstGeom>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170" y="1191895"/>
            <a:ext cx="5439410" cy="673735"/>
          </a:xfrm>
          <a:gradFill>
            <a:gsLst>
              <a:gs pos="0">
                <a:srgbClr val="FBFB11"/>
              </a:gs>
              <a:gs pos="66000">
                <a:srgbClr val="BFBF0D">
                  <a:alpha val="100000"/>
                </a:srgbClr>
              </a:gs>
              <a:gs pos="100000">
                <a:srgbClr val="92D050"/>
              </a:gs>
            </a:gsLst>
            <a:lin ang="5400000" scaled="0"/>
          </a:gradFill>
        </p:spPr>
        <p:txBody>
          <a:bodyPr/>
          <a:lstStyle/>
          <a:p>
            <a:r>
              <a:rPr lang="zh-CN" altLang="en-US">
                <a:solidFill>
                  <a:schemeClr val="accent2"/>
                </a:solidFill>
              </a:rPr>
              <a:t>民本思想</a:t>
            </a:r>
            <a:r>
              <a:rPr lang="en-US" altLang="zh-CN">
                <a:solidFill>
                  <a:schemeClr val="accent2"/>
                </a:solidFill>
              </a:rPr>
              <a:t>——</a:t>
            </a:r>
            <a:r>
              <a:rPr lang="zh-CN" altLang="en-US">
                <a:solidFill>
                  <a:schemeClr val="accent2"/>
                </a:solidFill>
              </a:rPr>
              <a:t>中国梦的人民情节</a:t>
            </a:r>
            <a:endParaRPr lang="zh-CN" altLang="en-US">
              <a:solidFill>
                <a:schemeClr val="accent2"/>
              </a:solidFill>
            </a:endParaRPr>
          </a:p>
        </p:txBody>
      </p:sp>
      <p:sp>
        <p:nvSpPr>
          <p:cNvPr id="3" name="内容占位符 2"/>
          <p:cNvSpPr>
            <a:spLocks noGrp="1"/>
          </p:cNvSpPr>
          <p:nvPr>
            <p:ph idx="1"/>
          </p:nvPr>
        </p:nvSpPr>
        <p:spPr>
          <a:xfrm>
            <a:off x="217170" y="1865630"/>
            <a:ext cx="8493760" cy="2778760"/>
          </a:xfrm>
        </p:spPr>
        <p:txBody>
          <a:bodyPr/>
          <a:lstStyle/>
          <a:p>
            <a:pPr marL="0" indent="0">
              <a:lnSpc>
                <a:spcPct val="100000"/>
              </a:lnSpc>
              <a:buNone/>
            </a:pPr>
            <a:r>
              <a:rPr lang="zh-CN" altLang="en-US">
                <a:sym typeface="+mn-ea"/>
              </a:rPr>
              <a:t>传统文化重民本思想，儒家推崇仁政，是古代政治的理想模式</a:t>
            </a:r>
            <a:endParaRPr lang="zh-CN" altLang="en-US">
              <a:latin typeface="微软雅黑" panose="020B0503020204020204" charset="-122"/>
              <a:ea typeface="微软雅黑" panose="020B0503020204020204" charset="-122"/>
            </a:endParaRPr>
          </a:p>
          <a:p>
            <a:pPr marL="0" indent="0">
              <a:lnSpc>
                <a:spcPct val="100000"/>
              </a:lnSpc>
              <a:buNone/>
            </a:pPr>
            <a:r>
              <a:rPr lang="zh-CN" altLang="en-US">
                <a:latin typeface="楷体" panose="02010609060101010101" charset="-122"/>
                <a:ea typeface="楷体" panose="02010609060101010101" charset="-122"/>
                <a:sym typeface="+mn-ea"/>
              </a:rPr>
              <a:t>   《尚书》“民为邦本，本固邦宁”</a:t>
            </a:r>
            <a:endParaRPr lang="zh-CN" altLang="en-US">
              <a:latin typeface="楷体" panose="02010609060101010101" charset="-122"/>
              <a:ea typeface="楷体" panose="02010609060101010101" charset="-122"/>
            </a:endParaRPr>
          </a:p>
          <a:p>
            <a:pPr marL="0" indent="0">
              <a:lnSpc>
                <a:spcPct val="100000"/>
              </a:lnSpc>
              <a:buNone/>
            </a:pPr>
            <a:r>
              <a:rPr lang="zh-CN" altLang="en-US">
                <a:latin typeface="楷体" panose="02010609060101010101" charset="-122"/>
                <a:ea typeface="楷体" panose="02010609060101010101" charset="-122"/>
                <a:sym typeface="+mn-ea"/>
              </a:rPr>
              <a:t>     孔子 </a:t>
            </a:r>
            <a:r>
              <a:rPr lang="en-US" altLang="zh-CN">
                <a:latin typeface="楷体" panose="02010609060101010101" charset="-122"/>
                <a:ea typeface="楷体" panose="02010609060101010101" charset="-122"/>
                <a:sym typeface="+mn-ea"/>
              </a:rPr>
              <a:t>“</a:t>
            </a:r>
            <a:r>
              <a:rPr lang="zh-CN" altLang="en-US">
                <a:latin typeface="楷体" panose="02010609060101010101" charset="-122"/>
                <a:ea typeface="楷体" panose="02010609060101010101" charset="-122"/>
                <a:sym typeface="+mn-ea"/>
              </a:rPr>
              <a:t>古之为政，爱人为大</a:t>
            </a:r>
            <a:r>
              <a:rPr lang="en-US" altLang="zh-CN">
                <a:latin typeface="楷体" panose="02010609060101010101" charset="-122"/>
                <a:ea typeface="楷体" panose="02010609060101010101" charset="-122"/>
                <a:sym typeface="+mn-ea"/>
              </a:rPr>
              <a:t>”</a:t>
            </a:r>
            <a:r>
              <a:rPr lang="zh-CN" altLang="en-US">
                <a:latin typeface="楷体" panose="02010609060101010101" charset="-122"/>
                <a:ea typeface="楷体" panose="02010609060101010101" charset="-122"/>
                <a:sym typeface="+mn-ea"/>
              </a:rPr>
              <a:t>、“修己以安百姓”、</a:t>
            </a:r>
            <a:r>
              <a:rPr lang="en-US" altLang="zh-CN">
                <a:latin typeface="楷体" panose="02010609060101010101" charset="-122"/>
                <a:ea typeface="楷体" panose="02010609060101010101" charset="-122"/>
                <a:sym typeface="+mn-ea"/>
              </a:rPr>
              <a:t>“</a:t>
            </a:r>
            <a:r>
              <a:rPr lang="zh-CN" altLang="en-US">
                <a:latin typeface="楷体" panose="02010609060101010101" charset="-122"/>
                <a:ea typeface="楷体" panose="02010609060101010101" charset="-122"/>
                <a:sym typeface="+mn-ea"/>
              </a:rPr>
              <a:t>节用而爱人，使民以时</a:t>
            </a:r>
            <a:r>
              <a:rPr lang="en-US" altLang="zh-CN">
                <a:latin typeface="楷体" panose="02010609060101010101" charset="-122"/>
                <a:ea typeface="楷体" panose="02010609060101010101" charset="-122"/>
                <a:sym typeface="+mn-ea"/>
              </a:rPr>
              <a:t>”</a:t>
            </a:r>
            <a:endParaRPr lang="en-US" altLang="zh-CN">
              <a:latin typeface="楷体" panose="02010609060101010101" charset="-122"/>
              <a:ea typeface="楷体" panose="02010609060101010101" charset="-122"/>
            </a:endParaRPr>
          </a:p>
          <a:p>
            <a:pPr marL="0" indent="0">
              <a:lnSpc>
                <a:spcPct val="100000"/>
              </a:lnSpc>
              <a:buNone/>
            </a:pPr>
            <a:r>
              <a:rPr lang="zh-CN" altLang="en-US">
                <a:latin typeface="楷体" panose="02010609060101010101" charset="-122"/>
                <a:ea typeface="楷体" panose="02010609060101010101" charset="-122"/>
                <a:sym typeface="+mn-ea"/>
              </a:rPr>
              <a:t>    孟子 </a:t>
            </a:r>
            <a:r>
              <a:rPr lang="en-US" altLang="zh-CN">
                <a:latin typeface="楷体" panose="02010609060101010101" charset="-122"/>
                <a:ea typeface="楷体" panose="02010609060101010101" charset="-122"/>
                <a:sym typeface="+mn-ea"/>
              </a:rPr>
              <a:t>“</a:t>
            </a:r>
            <a:r>
              <a:rPr lang="zh-CN" altLang="en-US">
                <a:latin typeface="楷体" panose="02010609060101010101" charset="-122"/>
                <a:ea typeface="楷体" panose="02010609060101010101" charset="-122"/>
                <a:sym typeface="+mn-ea"/>
              </a:rPr>
              <a:t>民为贵，社稷次之，君为轻</a:t>
            </a:r>
            <a:r>
              <a:rPr lang="en-US" altLang="zh-CN">
                <a:latin typeface="楷体" panose="02010609060101010101" charset="-122"/>
                <a:ea typeface="楷体" panose="02010609060101010101" charset="-122"/>
                <a:sym typeface="+mn-ea"/>
              </a:rPr>
              <a:t>”</a:t>
            </a:r>
            <a:endParaRPr lang="zh-CN" altLang="en-US">
              <a:latin typeface="楷体" panose="02010609060101010101" charset="-122"/>
              <a:ea typeface="楷体" panose="02010609060101010101" charset="-122"/>
            </a:endParaRPr>
          </a:p>
          <a:p>
            <a:pPr marL="0" indent="0">
              <a:lnSpc>
                <a:spcPct val="100000"/>
              </a:lnSpc>
              <a:buNone/>
            </a:pPr>
            <a:r>
              <a:rPr lang="zh-CN" altLang="en-US">
                <a:latin typeface="楷体" panose="02010609060101010101" charset="-122"/>
                <a:ea typeface="楷体" panose="02010609060101010101" charset="-122"/>
                <a:sym typeface="+mn-ea"/>
              </a:rPr>
              <a:t>    唐太宗</a:t>
            </a:r>
            <a:r>
              <a:rPr lang="en-US" altLang="zh-CN">
                <a:latin typeface="楷体" panose="02010609060101010101" charset="-122"/>
                <a:ea typeface="楷体" panose="02010609060101010101" charset="-122"/>
                <a:sym typeface="+mn-ea"/>
              </a:rPr>
              <a:t>“</a:t>
            </a:r>
            <a:r>
              <a:rPr lang="zh-CN" altLang="en-US">
                <a:latin typeface="楷体" panose="02010609060101010101" charset="-122"/>
                <a:ea typeface="楷体" panose="02010609060101010101" charset="-122"/>
                <a:sym typeface="+mn-ea"/>
              </a:rPr>
              <a:t>君，舟也；人，水也。水能载舟，亦能覆舟</a:t>
            </a:r>
            <a:r>
              <a:rPr lang="en-US" altLang="zh-CN">
                <a:latin typeface="楷体" panose="02010609060101010101" charset="-122"/>
                <a:ea typeface="楷体" panose="02010609060101010101" charset="-122"/>
                <a:sym typeface="+mn-ea"/>
              </a:rPr>
              <a:t>”</a:t>
            </a:r>
            <a:endParaRPr lang="zh-CN" altLang="en-US">
              <a:latin typeface="楷体" panose="02010609060101010101" charset="-122"/>
              <a:ea typeface="楷体" panose="02010609060101010101" charset="-122"/>
            </a:endParaRPr>
          </a:p>
          <a:p>
            <a:pPr marL="0" indent="0">
              <a:buNone/>
            </a:pPr>
            <a:endParaRPr lang="zh-CN" altLang="en-US"/>
          </a:p>
        </p:txBody>
      </p:sp>
      <p:pic>
        <p:nvPicPr>
          <p:cNvPr id="4" name="图片 3"/>
          <p:cNvPicPr>
            <a:picLocks noChangeAspect="1"/>
          </p:cNvPicPr>
          <p:nvPr/>
        </p:nvPicPr>
        <p:blipFill>
          <a:blip r:embed="rId1" cstate="print"/>
          <a:stretch>
            <a:fillRect/>
          </a:stretch>
        </p:blipFill>
        <p:spPr>
          <a:xfrm>
            <a:off x="490220" y="4711700"/>
            <a:ext cx="1741170" cy="1956435"/>
          </a:xfrm>
          <a:prstGeom prst="rect">
            <a:avLst/>
          </a:prstGeom>
        </p:spPr>
      </p:pic>
      <p:pic>
        <p:nvPicPr>
          <p:cNvPr id="5" name="图片 4"/>
          <p:cNvPicPr>
            <a:picLocks noChangeAspect="1"/>
          </p:cNvPicPr>
          <p:nvPr/>
        </p:nvPicPr>
        <p:blipFill>
          <a:blip r:embed="rId2" cstate="print"/>
          <a:stretch>
            <a:fillRect/>
          </a:stretch>
        </p:blipFill>
        <p:spPr>
          <a:xfrm>
            <a:off x="2334260" y="4615815"/>
            <a:ext cx="2013585" cy="2148205"/>
          </a:xfrm>
          <a:prstGeom prst="rect">
            <a:avLst/>
          </a:prstGeom>
        </p:spPr>
      </p:pic>
      <p:pic>
        <p:nvPicPr>
          <p:cNvPr id="6" name="图片 5"/>
          <p:cNvPicPr>
            <a:picLocks noChangeAspect="1"/>
          </p:cNvPicPr>
          <p:nvPr/>
        </p:nvPicPr>
        <p:blipFill>
          <a:blip r:embed="rId3" cstate="print"/>
          <a:stretch>
            <a:fillRect/>
          </a:stretch>
        </p:blipFill>
        <p:spPr>
          <a:xfrm>
            <a:off x="4542155" y="4615815"/>
            <a:ext cx="1677670" cy="2148205"/>
          </a:xfrm>
          <a:prstGeom prst="rect">
            <a:avLst/>
          </a:prstGeom>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0815" y="1215390"/>
            <a:ext cx="4845685" cy="5113020"/>
          </a:xfrm>
          <a:prstGeom prst="rect">
            <a:avLst/>
          </a:prstGeom>
          <a:noFill/>
        </p:spPr>
        <p:txBody>
          <a:bodyPr wrap="square" rtlCol="0" anchor="t">
            <a:spAutoFit/>
          </a:bodyPr>
          <a:lstStyle/>
          <a:p>
            <a:pPr>
              <a:lnSpc>
                <a:spcPct val="170000"/>
              </a:lnSpc>
            </a:pPr>
            <a:r>
              <a:rPr lang="en-US" altLang="zh-CN" sz="2400">
                <a:latin typeface="微软雅黑" panose="020B0503020204020204" charset="-122"/>
                <a:ea typeface="微软雅黑" panose="020B0503020204020204" charset="-122"/>
                <a:sym typeface="+mn-ea"/>
              </a:rPr>
              <a:t>     </a:t>
            </a:r>
            <a:r>
              <a:rPr lang="en-US" altLang="zh-CN" sz="2400">
                <a:solidFill>
                  <a:schemeClr val="tx1"/>
                </a:solidFill>
                <a:latin typeface="微软雅黑" panose="020B0503020204020204" charset="-122"/>
                <a:ea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sym typeface="+mn-ea"/>
              </a:rPr>
              <a:t>中国共产党将全心全意为人民服务作为自己唯一的宗旨，</a:t>
            </a:r>
            <a:r>
              <a:rPr lang="zh-CN" altLang="en-US" sz="2400" b="1">
                <a:solidFill>
                  <a:srgbClr val="FF0000"/>
                </a:solidFill>
                <a:latin typeface="微软雅黑" panose="020B0503020204020204" charset="-122"/>
                <a:ea typeface="微软雅黑" panose="020B0503020204020204" charset="-122"/>
                <a:sym typeface="+mn-ea"/>
              </a:rPr>
              <a:t>强调人民性，以人民为中心。</a:t>
            </a:r>
            <a:r>
              <a:rPr lang="zh-CN" altLang="en-US" sz="2400" b="1">
                <a:solidFill>
                  <a:schemeClr val="accent2"/>
                </a:solidFill>
                <a:latin typeface="微软雅黑" panose="020B0503020204020204" charset="-122"/>
                <a:ea typeface="微软雅黑" panose="020B0503020204020204" charset="-122"/>
                <a:sym typeface="+mn-ea"/>
              </a:rPr>
              <a:t>中国梦的出发点与归宿都是人民</a:t>
            </a:r>
            <a:r>
              <a:rPr lang="zh-CN" altLang="en-US" sz="2400">
                <a:solidFill>
                  <a:schemeClr val="tx1"/>
                </a:solidFill>
                <a:latin typeface="微软雅黑" panose="020B0503020204020204" charset="-122"/>
                <a:ea typeface="微软雅黑" panose="020B0503020204020204" charset="-122"/>
                <a:sym typeface="+mn-ea"/>
              </a:rPr>
              <a:t>，其实现更有赖于全国各族人民大团结的力量，这是更宏大、更深厚的民本主义，是对古代中国民本思想在新时代的继承发扬。</a:t>
            </a:r>
            <a:endParaRPr lang="zh-CN" altLang="en-US" sz="2400">
              <a:solidFill>
                <a:schemeClr val="tx1"/>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cstate="print"/>
          <a:stretch>
            <a:fillRect/>
          </a:stretch>
        </p:blipFill>
        <p:spPr>
          <a:xfrm>
            <a:off x="5106495" y="1464662"/>
            <a:ext cx="3785951" cy="2536763"/>
          </a:xfrm>
          <a:prstGeom prst="rect">
            <a:avLst/>
          </a:prstGeom>
        </p:spPr>
      </p:pic>
      <p:pic>
        <p:nvPicPr>
          <p:cNvPr id="7" name="图片 6"/>
          <p:cNvPicPr>
            <a:picLocks noChangeAspect="1"/>
          </p:cNvPicPr>
          <p:nvPr/>
        </p:nvPicPr>
        <p:blipFill>
          <a:blip r:embed="rId2" cstate="print"/>
          <a:stretch>
            <a:fillRect/>
          </a:stretch>
        </p:blipFill>
        <p:spPr>
          <a:xfrm>
            <a:off x="5106495" y="4001997"/>
            <a:ext cx="3785951" cy="1918492"/>
          </a:xfrm>
          <a:prstGeom prst="rect">
            <a:avLst/>
          </a:prstGeom>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9885" y="1244600"/>
            <a:ext cx="8514715" cy="4633595"/>
          </a:xfrm>
          <a:prstGeom prst="rect">
            <a:avLst/>
          </a:prstGeom>
          <a:noFill/>
        </p:spPr>
        <p:txBody>
          <a:bodyPr wrap="square" rtlCol="0" anchor="t">
            <a:spAutoFit/>
          </a:bodyPr>
          <a:lstStyle/>
          <a:p>
            <a:pPr>
              <a:lnSpc>
                <a:spcPct val="180000"/>
              </a:lnSpc>
            </a:pPr>
            <a:r>
              <a:rPr lang="zh-CN" altLang="en-US" sz="2400" b="1">
                <a:solidFill>
                  <a:schemeClr val="tx1"/>
                </a:solidFill>
                <a:latin typeface="微软雅黑" panose="020B0503020204020204" charset="-122"/>
                <a:ea typeface="微软雅黑" panose="020B0503020204020204" charset="-122"/>
              </a:rPr>
              <a:t>人民幸福的梦</a:t>
            </a:r>
            <a:endParaRPr lang="zh-CN" altLang="en-US" sz="2400" b="1">
              <a:solidFill>
                <a:schemeClr val="tx1"/>
              </a:solidFill>
              <a:latin typeface="微软雅黑" panose="020B0503020204020204" charset="-122"/>
              <a:ea typeface="微软雅黑" panose="020B0503020204020204" charset="-122"/>
            </a:endParaRPr>
          </a:p>
          <a:p>
            <a:pPr>
              <a:lnSpc>
                <a:spcPct val="150000"/>
              </a:lnSpc>
            </a:pPr>
            <a:r>
              <a:rPr lang="en-US" altLang="zh-CN" sz="2400">
                <a:solidFill>
                  <a:schemeClr val="tx1"/>
                </a:solidFill>
                <a:latin typeface="楷体" panose="02010609060101010101" charset="-122"/>
                <a:ea typeface="楷体" panose="02010609060101010101" charset="-122"/>
                <a:sym typeface="+mn-ea"/>
              </a:rPr>
              <a:t>    “</a:t>
            </a:r>
            <a:r>
              <a:rPr lang="en-US" altLang="zh-CN" sz="2400" b="1">
                <a:solidFill>
                  <a:srgbClr val="FF0000"/>
                </a:solidFill>
                <a:latin typeface="楷体" panose="02010609060101010101" charset="-122"/>
                <a:ea typeface="楷体" panose="02010609060101010101" charset="-122"/>
                <a:sym typeface="+mn-ea"/>
              </a:rPr>
              <a:t>全面小康是全体中国人民的小康，不能出现有人掉队</a:t>
            </a:r>
            <a:r>
              <a:rPr lang="en-US" altLang="zh-CN" sz="2400">
                <a:solidFill>
                  <a:schemeClr val="tx1"/>
                </a:solidFill>
                <a:latin typeface="楷体" panose="02010609060101010101" charset="-122"/>
                <a:ea typeface="楷体" panose="02010609060101010101" charset="-122"/>
                <a:sym typeface="+mn-ea"/>
              </a:rPr>
              <a:t>。未来５年，我们将使中国现有标准下７０００多万贫困人口全部脱贫”</a:t>
            </a:r>
            <a:r>
              <a:rPr lang="zh-CN" altLang="en-US" sz="2400">
                <a:solidFill>
                  <a:schemeClr val="tx1"/>
                </a:solidFill>
                <a:latin typeface="楷体" panose="02010609060101010101" charset="-122"/>
                <a:ea typeface="楷体" panose="02010609060101010101" charset="-122"/>
                <a:sym typeface="+mn-ea"/>
              </a:rPr>
              <a:t>（习近平</a:t>
            </a:r>
            <a:r>
              <a:rPr lang="en-US" altLang="zh-CN" sz="2400">
                <a:solidFill>
                  <a:schemeClr val="tx1"/>
                </a:solidFill>
                <a:latin typeface="楷体" panose="02010609060101010101" charset="-122"/>
                <a:ea typeface="楷体" panose="02010609060101010101" charset="-122"/>
                <a:sym typeface="+mn-ea"/>
              </a:rPr>
              <a:t>2015</a:t>
            </a:r>
            <a:r>
              <a:rPr lang="zh-CN" altLang="en-US" sz="2400">
                <a:solidFill>
                  <a:schemeClr val="tx1"/>
                </a:solidFill>
                <a:latin typeface="楷体" panose="02010609060101010101" charset="-122"/>
                <a:ea typeface="楷体" panose="02010609060101010101" charset="-122"/>
                <a:sym typeface="+mn-ea"/>
              </a:rPr>
              <a:t>）</a:t>
            </a:r>
            <a:endParaRPr lang="zh-CN" altLang="en-US" sz="2400">
              <a:solidFill>
                <a:schemeClr val="tx1"/>
              </a:solidFill>
              <a:latin typeface="楷体" panose="02010609060101010101" charset="-122"/>
              <a:ea typeface="楷体" panose="02010609060101010101" charset="-122"/>
              <a:sym typeface="+mn-ea"/>
            </a:endParaRPr>
          </a:p>
          <a:p>
            <a:pPr>
              <a:lnSpc>
                <a:spcPct val="150000"/>
              </a:lnSpc>
            </a:pPr>
            <a:r>
              <a:rPr lang="en-US" altLang="zh-CN" sz="2400">
                <a:solidFill>
                  <a:schemeClr val="tx1"/>
                </a:solidFill>
                <a:latin typeface="楷体" panose="02010609060101010101" charset="-122"/>
                <a:ea typeface="楷体" panose="02010609060101010101" charset="-122"/>
                <a:sym typeface="+mn-ea"/>
              </a:rPr>
              <a:t>     </a:t>
            </a:r>
            <a:r>
              <a:rPr lang="zh-CN" altLang="en-US" sz="2400">
                <a:solidFill>
                  <a:schemeClr val="tx1"/>
                </a:solidFill>
                <a:latin typeface="楷体" panose="02010609060101010101" charset="-122"/>
                <a:ea typeface="楷体" panose="02010609060101010101" charset="-122"/>
                <a:sym typeface="+mn-ea"/>
              </a:rPr>
              <a:t>十九大报告明确提出</a:t>
            </a:r>
            <a:r>
              <a:rPr lang="en-US" altLang="zh-CN" sz="2400">
                <a:solidFill>
                  <a:schemeClr val="tx1"/>
                </a:solidFill>
                <a:latin typeface="楷体" panose="02010609060101010101" charset="-122"/>
                <a:ea typeface="楷体" panose="02010609060101010101" charset="-122"/>
                <a:sym typeface="+mn-ea"/>
              </a:rPr>
              <a:t>“坚持以人民为中心。……</a:t>
            </a:r>
            <a:r>
              <a:rPr lang="en-US" altLang="zh-CN" sz="2400" b="1">
                <a:solidFill>
                  <a:srgbClr val="FF0000"/>
                </a:solidFill>
                <a:latin typeface="楷体" panose="02010609060101010101" charset="-122"/>
                <a:ea typeface="楷体" panose="02010609060101010101" charset="-122"/>
                <a:sym typeface="+mn-ea"/>
              </a:rPr>
              <a:t>把人民对美好生活的向往作为奋斗目标</a:t>
            </a:r>
            <a:r>
              <a:rPr lang="en-US" altLang="zh-CN" sz="2400">
                <a:solidFill>
                  <a:schemeClr val="tx1"/>
                </a:solidFill>
                <a:latin typeface="楷体" panose="02010609060101010101" charset="-122"/>
                <a:ea typeface="楷体" panose="02010609060101010101" charset="-122"/>
                <a:sym typeface="+mn-ea"/>
              </a:rPr>
              <a:t>，依靠人民创造历史伟业”</a:t>
            </a:r>
            <a:r>
              <a:rPr lang="zh-CN" altLang="en-US" sz="2400">
                <a:solidFill>
                  <a:schemeClr val="tx1"/>
                </a:solidFill>
                <a:latin typeface="楷体" panose="02010609060101010101" charset="-122"/>
                <a:ea typeface="楷体" panose="02010609060101010101" charset="-122"/>
                <a:sym typeface="+mn-ea"/>
              </a:rPr>
              <a:t>，</a:t>
            </a:r>
            <a:r>
              <a:rPr lang="en-US" altLang="zh-CN" sz="2400">
                <a:solidFill>
                  <a:schemeClr val="tx1"/>
                </a:solidFill>
                <a:latin typeface="楷体" panose="02010609060101010101" charset="-122"/>
                <a:ea typeface="楷体" panose="02010609060101010101" charset="-122"/>
                <a:sym typeface="+mn-ea"/>
              </a:rPr>
              <a:t>“</a:t>
            </a:r>
            <a:r>
              <a:rPr lang="zh-CN" altLang="en-US" sz="2400">
                <a:solidFill>
                  <a:schemeClr val="tx1"/>
                </a:solidFill>
                <a:latin typeface="楷体" panose="02010609060101010101" charset="-122"/>
                <a:ea typeface="楷体" panose="02010609060101010101" charset="-122"/>
                <a:sym typeface="+mn-ea"/>
              </a:rPr>
              <a:t>保证全体人民在共建共享发展中有更多</a:t>
            </a:r>
            <a:r>
              <a:rPr lang="zh-CN" altLang="en-US" sz="2400" b="1">
                <a:solidFill>
                  <a:srgbClr val="FF0000"/>
                </a:solidFill>
                <a:latin typeface="楷体" panose="02010609060101010101" charset="-122"/>
                <a:ea typeface="楷体" panose="02010609060101010101" charset="-122"/>
                <a:sym typeface="+mn-ea"/>
              </a:rPr>
              <a:t>获得感</a:t>
            </a:r>
            <a:r>
              <a:rPr lang="zh-CN" altLang="en-US" sz="2400">
                <a:solidFill>
                  <a:schemeClr val="tx1"/>
                </a:solidFill>
                <a:latin typeface="楷体" panose="02010609060101010101" charset="-122"/>
                <a:ea typeface="楷体" panose="02010609060101010101" charset="-122"/>
                <a:sym typeface="+mn-ea"/>
              </a:rPr>
              <a:t>，不断促进</a:t>
            </a:r>
            <a:r>
              <a:rPr lang="zh-CN" altLang="en-US" sz="2400" b="1">
                <a:solidFill>
                  <a:srgbClr val="FF0000"/>
                </a:solidFill>
                <a:latin typeface="楷体" panose="02010609060101010101" charset="-122"/>
                <a:ea typeface="楷体" panose="02010609060101010101" charset="-122"/>
                <a:sym typeface="+mn-ea"/>
              </a:rPr>
              <a:t>人的全面发展、全体人民共同富裕</a:t>
            </a:r>
            <a:r>
              <a:rPr lang="en-US" altLang="zh-CN" sz="2400">
                <a:solidFill>
                  <a:schemeClr val="tx1"/>
                </a:solidFill>
                <a:latin typeface="楷体" panose="02010609060101010101" charset="-122"/>
                <a:ea typeface="楷体" panose="02010609060101010101" charset="-122"/>
                <a:sym typeface="+mn-ea"/>
              </a:rPr>
              <a:t>”</a:t>
            </a:r>
            <a:endParaRPr lang="en-US" altLang="zh-CN" sz="2400">
              <a:solidFill>
                <a:schemeClr val="tx1"/>
              </a:solidFill>
              <a:latin typeface="楷体" panose="02010609060101010101" charset="-122"/>
              <a:ea typeface="楷体" panose="02010609060101010101" charset="-122"/>
              <a:sym typeface="+mn-ea"/>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890" y="1191895"/>
            <a:ext cx="5386705" cy="673735"/>
          </a:xfrm>
          <a:gradFill>
            <a:gsLst>
              <a:gs pos="0">
                <a:srgbClr val="FBFB11"/>
              </a:gs>
              <a:gs pos="55000">
                <a:srgbClr val="FFFF00"/>
              </a:gs>
              <a:gs pos="100000">
                <a:srgbClr val="92D050"/>
              </a:gs>
            </a:gsLst>
            <a:lin ang="5400000" scaled="0"/>
          </a:gradFill>
        </p:spPr>
        <p:txBody>
          <a:bodyPr/>
          <a:lstStyle/>
          <a:p>
            <a:r>
              <a:rPr lang="zh-CN" altLang="en-US">
                <a:solidFill>
                  <a:schemeClr val="accent2"/>
                </a:solidFill>
              </a:rPr>
              <a:t>中国气派</a:t>
            </a:r>
            <a:r>
              <a:rPr lang="en-US" altLang="zh-CN">
                <a:solidFill>
                  <a:schemeClr val="accent2"/>
                </a:solidFill>
              </a:rPr>
              <a:t>——</a:t>
            </a:r>
            <a:r>
              <a:rPr lang="zh-CN" altLang="en-US">
                <a:solidFill>
                  <a:schemeClr val="accent2"/>
                </a:solidFill>
              </a:rPr>
              <a:t>中国梦的恢弘气象</a:t>
            </a:r>
            <a:endParaRPr lang="zh-CN" altLang="en-US">
              <a:solidFill>
                <a:schemeClr val="accent2"/>
              </a:solidFill>
            </a:endParaRPr>
          </a:p>
        </p:txBody>
      </p:sp>
      <p:sp>
        <p:nvSpPr>
          <p:cNvPr id="4" name="文本框 3"/>
          <p:cNvSpPr txBox="1"/>
          <p:nvPr/>
        </p:nvSpPr>
        <p:spPr>
          <a:xfrm>
            <a:off x="135890" y="1865630"/>
            <a:ext cx="4186555" cy="2602230"/>
          </a:xfrm>
          <a:prstGeom prst="rect">
            <a:avLst/>
          </a:prstGeom>
          <a:solidFill>
            <a:schemeClr val="accent2">
              <a:lumMod val="40000"/>
              <a:lumOff val="60000"/>
            </a:schemeClr>
          </a:solidFill>
        </p:spPr>
        <p:txBody>
          <a:bodyPr wrap="square" rtlCol="0" anchor="t">
            <a:spAutoFit/>
          </a:bodyPr>
          <a:lstStyle/>
          <a:p>
            <a:pPr>
              <a:lnSpc>
                <a:spcPct val="170000"/>
              </a:lnSpc>
            </a:pPr>
            <a:r>
              <a:rPr lang="en-US" altLang="zh-CN" sz="2400" b="1">
                <a:solidFill>
                  <a:schemeClr val="tx1"/>
                </a:solidFill>
                <a:latin typeface="微软雅黑" panose="020B0503020204020204" charset="-122"/>
                <a:ea typeface="微软雅黑" panose="020B0503020204020204" charset="-122"/>
                <a:sym typeface="+mn-ea"/>
              </a:rPr>
              <a:t>  </a:t>
            </a:r>
            <a:r>
              <a:rPr lang="en-US" altLang="zh-CN" sz="2400">
                <a:solidFill>
                  <a:schemeClr val="tx1"/>
                </a:solidFill>
                <a:latin typeface="微软雅黑" panose="020B0503020204020204" charset="-122"/>
                <a:ea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sym typeface="+mn-ea"/>
              </a:rPr>
              <a:t>中华文明在世界历史发展中的独特性。悠久的历史，灿烂的文化，丰富的思想，给当代中国留下宝贵历史文化遗产。</a:t>
            </a:r>
            <a:endParaRPr lang="zh-CN" altLang="en-US" sz="2400">
              <a:solidFill>
                <a:schemeClr val="tx1"/>
              </a:solidFill>
              <a:latin typeface="微软雅黑" panose="020B0503020204020204" charset="-122"/>
              <a:ea typeface="微软雅黑" panose="020B0503020204020204" charset="-122"/>
              <a:sym typeface="+mn-ea"/>
            </a:endParaRPr>
          </a:p>
        </p:txBody>
      </p:sp>
      <p:sp>
        <p:nvSpPr>
          <p:cNvPr id="5" name="文本框 4"/>
          <p:cNvSpPr txBox="1"/>
          <p:nvPr/>
        </p:nvSpPr>
        <p:spPr>
          <a:xfrm>
            <a:off x="4390390" y="1865630"/>
            <a:ext cx="4526915" cy="2594610"/>
          </a:xfrm>
          <a:prstGeom prst="rect">
            <a:avLst/>
          </a:prstGeom>
          <a:solidFill>
            <a:schemeClr val="accent1">
              <a:lumMod val="20000"/>
              <a:lumOff val="80000"/>
            </a:schemeClr>
          </a:solidFill>
        </p:spPr>
        <p:txBody>
          <a:bodyPr wrap="square" rtlCol="0" anchor="t">
            <a:spAutoFit/>
          </a:bodyPr>
          <a:lstStyle/>
          <a:p>
            <a:pPr>
              <a:lnSpc>
                <a:spcPct val="110000"/>
              </a:lnSpc>
            </a:pPr>
            <a:r>
              <a:rPr lang="zh-CN" altLang="en-US" sz="2800" b="1">
                <a:latin typeface="微软雅黑" panose="020B0503020204020204" charset="-122"/>
                <a:ea typeface="微软雅黑" panose="020B0503020204020204" charset="-122"/>
                <a:sym typeface="+mn-ea"/>
              </a:rPr>
              <a:t>  </a:t>
            </a:r>
            <a:r>
              <a:rPr lang="zh-CN" altLang="en-US" sz="2800">
                <a:solidFill>
                  <a:schemeClr val="accent2"/>
                </a:solidFill>
                <a:latin typeface="微软雅黑" panose="020B0503020204020204" charset="-122"/>
                <a:ea typeface="微软雅黑" panose="020B0503020204020204" charset="-122"/>
                <a:sym typeface="+mn-ea"/>
              </a:rPr>
              <a:t>    </a:t>
            </a:r>
            <a:r>
              <a:rPr lang="zh-CN" altLang="en-US" sz="2400">
                <a:solidFill>
                  <a:schemeClr val="accent2"/>
                </a:solidFill>
                <a:latin typeface="微软雅黑" panose="020B0503020204020204" charset="-122"/>
                <a:ea typeface="微软雅黑" panose="020B0503020204020204" charset="-122"/>
                <a:sym typeface="+mn-ea"/>
              </a:rPr>
              <a:t> 马丁</a:t>
            </a:r>
            <a:r>
              <a:rPr lang="en-US" altLang="zh-CN" sz="2400">
                <a:solidFill>
                  <a:schemeClr val="accent2"/>
                </a:solidFill>
                <a:latin typeface="微软雅黑" panose="020B0503020204020204" charset="-122"/>
                <a:ea typeface="微软雅黑" panose="020B0503020204020204" charset="-122"/>
                <a:sym typeface="+mn-ea"/>
              </a:rPr>
              <a:t>·</a:t>
            </a:r>
            <a:r>
              <a:rPr lang="zh-CN" altLang="en-US" sz="2400">
                <a:solidFill>
                  <a:schemeClr val="accent2"/>
                </a:solidFill>
                <a:latin typeface="微软雅黑" panose="020B0503020204020204" charset="-122"/>
                <a:ea typeface="微软雅黑" panose="020B0503020204020204" charset="-122"/>
                <a:sym typeface="+mn-ea"/>
              </a:rPr>
              <a:t>雅克</a:t>
            </a:r>
            <a:r>
              <a:rPr lang="en-US" altLang="zh-CN" sz="2400">
                <a:solidFill>
                  <a:schemeClr val="accent2"/>
                </a:solidFill>
                <a:latin typeface="微软雅黑" panose="020B0503020204020204" charset="-122"/>
                <a:ea typeface="微软雅黑" panose="020B0503020204020204" charset="-122"/>
                <a:sym typeface="+mn-ea"/>
              </a:rPr>
              <a:t>2010</a:t>
            </a:r>
            <a:r>
              <a:rPr lang="zh-CN" altLang="en-US" sz="2400">
                <a:solidFill>
                  <a:schemeClr val="accent2"/>
                </a:solidFill>
                <a:latin typeface="微软雅黑" panose="020B0503020204020204" charset="-122"/>
                <a:ea typeface="微软雅黑" panose="020B0503020204020204" charset="-122"/>
                <a:sym typeface="+mn-ea"/>
              </a:rPr>
              <a:t>年</a:t>
            </a:r>
            <a:r>
              <a:rPr lang="en-US" altLang="zh-CN" sz="2400">
                <a:solidFill>
                  <a:schemeClr val="accent2"/>
                </a:solidFill>
                <a:latin typeface="微软雅黑" panose="020B0503020204020204" charset="-122"/>
                <a:ea typeface="微软雅黑" panose="020B0503020204020204" charset="-122"/>
                <a:sym typeface="+mn-ea"/>
              </a:rPr>
              <a:t>《</a:t>
            </a:r>
            <a:r>
              <a:rPr lang="zh-CN" altLang="en-US" sz="2400">
                <a:solidFill>
                  <a:schemeClr val="accent2"/>
                </a:solidFill>
                <a:latin typeface="微软雅黑" panose="020B0503020204020204" charset="-122"/>
                <a:ea typeface="微软雅黑" panose="020B0503020204020204" charset="-122"/>
                <a:sym typeface="+mn-ea"/>
              </a:rPr>
              <a:t>当中国统治世界</a:t>
            </a:r>
            <a:r>
              <a:rPr lang="en-US" altLang="zh-CN" sz="2400">
                <a:solidFill>
                  <a:schemeClr val="accent2"/>
                </a:solidFill>
                <a:latin typeface="微软雅黑" panose="020B0503020204020204" charset="-122"/>
                <a:ea typeface="微软雅黑" panose="020B0503020204020204" charset="-122"/>
                <a:sym typeface="+mn-ea"/>
              </a:rPr>
              <a:t>》</a:t>
            </a:r>
            <a:r>
              <a:rPr lang="zh-CN" altLang="en-US" sz="2400">
                <a:solidFill>
                  <a:schemeClr val="accent2"/>
                </a:solidFill>
                <a:latin typeface="微软雅黑" panose="020B0503020204020204" charset="-122"/>
                <a:ea typeface="微软雅黑" panose="020B0503020204020204" charset="-122"/>
                <a:sym typeface="+mn-ea"/>
              </a:rPr>
              <a:t>认为，西方的现代化只是现代化道路中的一条，中国不是西方意义上的现代民族国家， 而是一个建立在独特的文明基础上的文明体。</a:t>
            </a:r>
            <a:endParaRPr lang="zh-CN" altLang="en-US" sz="2400">
              <a:solidFill>
                <a:schemeClr val="accent2"/>
              </a:solidFill>
              <a:latin typeface="微软雅黑" panose="020B0503020204020204" charset="-122"/>
              <a:ea typeface="微软雅黑" panose="020B0503020204020204" charset="-122"/>
              <a:sym typeface="+mn-ea"/>
            </a:endParaRPr>
          </a:p>
        </p:txBody>
      </p:sp>
      <p:pic>
        <p:nvPicPr>
          <p:cNvPr id="10" name="图片 9"/>
          <p:cNvPicPr>
            <a:picLocks noChangeAspect="1"/>
          </p:cNvPicPr>
          <p:nvPr/>
        </p:nvPicPr>
        <p:blipFill>
          <a:blip r:embed="rId1" cstate="print"/>
          <a:stretch>
            <a:fillRect/>
          </a:stretch>
        </p:blipFill>
        <p:spPr>
          <a:xfrm>
            <a:off x="4390390" y="4596765"/>
            <a:ext cx="1555115" cy="2133600"/>
          </a:xfrm>
          <a:prstGeom prst="rect">
            <a:avLst/>
          </a:prstGeom>
        </p:spPr>
      </p:pic>
      <p:pic>
        <p:nvPicPr>
          <p:cNvPr id="6" name="图片 5"/>
          <p:cNvPicPr>
            <a:picLocks noChangeAspect="1"/>
          </p:cNvPicPr>
          <p:nvPr/>
        </p:nvPicPr>
        <p:blipFill>
          <a:blip r:embed="rId2"/>
          <a:stretch>
            <a:fillRect/>
          </a:stretch>
        </p:blipFill>
        <p:spPr>
          <a:xfrm>
            <a:off x="904875" y="4547235"/>
            <a:ext cx="2233295" cy="2233295"/>
          </a:xfrm>
          <a:prstGeom prst="rect">
            <a:avLst/>
          </a:prstGeom>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7010" y="1302385"/>
            <a:ext cx="8835390" cy="4384675"/>
          </a:xfrm>
        </p:spPr>
        <p:txBody>
          <a:bodyPr/>
          <a:lstStyle/>
          <a:p>
            <a:pPr marL="0" indent="0">
              <a:lnSpc>
                <a:spcPct val="160000"/>
              </a:lnSpc>
              <a:buNone/>
            </a:pPr>
            <a:r>
              <a:rPr lang="en-US" altLang="zh-CN" sz="2800" b="1">
                <a:solidFill>
                  <a:srgbClr val="002060"/>
                </a:solidFill>
                <a:sym typeface="+mn-ea"/>
              </a:rPr>
              <a:t> </a:t>
            </a:r>
            <a:r>
              <a:rPr lang="zh-CN" altLang="en-US" sz="2800" b="1">
                <a:solidFill>
                  <a:srgbClr val="002060"/>
                </a:solidFill>
                <a:sym typeface="+mn-ea"/>
              </a:rPr>
              <a:t>中国式发展道路</a:t>
            </a:r>
            <a:endParaRPr lang="zh-CN" altLang="en-US" sz="2800" b="1">
              <a:solidFill>
                <a:srgbClr val="002060"/>
              </a:solidFill>
              <a:latin typeface="微软雅黑" panose="020B0503020204020204" charset="-122"/>
              <a:ea typeface="微软雅黑" panose="020B0503020204020204" charset="-122"/>
              <a:sym typeface="+mn-ea"/>
            </a:endParaRPr>
          </a:p>
          <a:p>
            <a:pPr marL="0" indent="0">
              <a:lnSpc>
                <a:spcPct val="160000"/>
              </a:lnSpc>
              <a:buNone/>
            </a:pPr>
            <a:r>
              <a:rPr lang="en-US" altLang="zh-CN">
                <a:sym typeface="+mn-ea"/>
              </a:rPr>
              <a:t>        </a:t>
            </a:r>
            <a:r>
              <a:rPr lang="zh-CN" altLang="en-US">
                <a:sym typeface="+mn-ea"/>
              </a:rPr>
              <a:t>实现中华民族伟大复兴，必须坚定不移走自己的道路。我们不能总用别人的昨天，来装饰自己的明天。中国梦喊出了中国人的心声，喊出了大国的自信。</a:t>
            </a:r>
            <a:endParaRPr lang="zh-CN" altLang="en-US">
              <a:latin typeface="微软雅黑" panose="020B0503020204020204" charset="-122"/>
              <a:ea typeface="微软雅黑" panose="020B0503020204020204" charset="-122"/>
            </a:endParaRPr>
          </a:p>
          <a:p>
            <a:pPr marL="0" indent="0">
              <a:lnSpc>
                <a:spcPct val="160000"/>
              </a:lnSpc>
              <a:buNone/>
            </a:pPr>
            <a:r>
              <a:rPr lang="zh-CN" altLang="en-US">
                <a:sym typeface="+mn-ea"/>
              </a:rPr>
              <a:t>       十九大报告指出，实现中华民族伟大复兴，</a:t>
            </a:r>
            <a:r>
              <a:rPr lang="zh-CN" altLang="en-US" b="1">
                <a:solidFill>
                  <a:schemeClr val="accent2"/>
                </a:solidFill>
                <a:sym typeface="+mn-ea"/>
              </a:rPr>
              <a:t>必须建立符合我国实际的先进社会制度</a:t>
            </a:r>
            <a:r>
              <a:rPr lang="zh-CN" altLang="en-US">
                <a:sym typeface="+mn-ea"/>
              </a:rPr>
              <a:t>。    </a:t>
            </a:r>
            <a:endParaRPr lang="zh-CN" altLang="en-US">
              <a:latin typeface="微软雅黑" panose="020B0503020204020204" charset="-122"/>
              <a:ea typeface="微软雅黑" panose="020B0503020204020204" charset="-122"/>
            </a:endParaRPr>
          </a:p>
          <a:p>
            <a:pPr marL="0" indent="0">
              <a:lnSpc>
                <a:spcPct val="160000"/>
              </a:lnSpc>
              <a:buNone/>
            </a:pPr>
            <a:r>
              <a:rPr lang="zh-CN" altLang="en-US">
                <a:sym typeface="+mn-ea"/>
              </a:rPr>
              <a:t>                         </a:t>
            </a:r>
            <a:r>
              <a:rPr lang="zh-CN" altLang="en-US" b="1">
                <a:solidFill>
                  <a:srgbClr val="FF0000"/>
                </a:solidFill>
                <a:sym typeface="+mn-ea"/>
              </a:rPr>
              <a:t>新时代中国特色社会主义</a:t>
            </a:r>
            <a:endParaRPr lang="zh-CN" altLang="en-US" b="1">
              <a:solidFill>
                <a:srgbClr val="FF0000"/>
              </a:solidFill>
              <a:latin typeface="微软雅黑" panose="020B0503020204020204" charset="-122"/>
              <a:ea typeface="微软雅黑" panose="020B0503020204020204" charset="-122"/>
            </a:endParaRPr>
          </a:p>
          <a:p>
            <a:pPr marL="0" indent="0">
              <a:buNone/>
            </a:pPr>
            <a:endParaRPr lang="zh-CN" altLang="en-US"/>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5367655" cy="673735"/>
          </a:xfrm>
          <a:gradFill>
            <a:gsLst>
              <a:gs pos="0">
                <a:srgbClr val="FBFB11"/>
              </a:gs>
              <a:gs pos="14000">
                <a:srgbClr val="FFFF00"/>
              </a:gs>
              <a:gs pos="100000">
                <a:srgbClr val="92D050"/>
              </a:gs>
            </a:gsLst>
            <a:lin ang="5400000" scaled="0"/>
          </a:gradFill>
        </p:spPr>
        <p:txBody>
          <a:bodyPr/>
          <a:lstStyle/>
          <a:p>
            <a:r>
              <a:rPr lang="zh-CN" altLang="en-US" dirty="0">
                <a:solidFill>
                  <a:schemeClr val="accent2"/>
                </a:solidFill>
                <a:latin typeface="Arial" panose="020B0604020202020204" pitchFamily="34" charset="0"/>
                <a:cs typeface="+mn-ea"/>
                <a:sym typeface="Arial" panose="020B0604020202020204" pitchFamily="34" charset="0"/>
              </a:rPr>
              <a:t>文化强国</a:t>
            </a:r>
            <a:r>
              <a:rPr lang="en-US" altLang="zh-CN" dirty="0">
                <a:solidFill>
                  <a:schemeClr val="accent2"/>
                </a:solidFill>
                <a:latin typeface="Arial" panose="020B0604020202020204" pitchFamily="34" charset="0"/>
                <a:cs typeface="+mn-ea"/>
                <a:sym typeface="Arial" panose="020B0604020202020204" pitchFamily="34" charset="0"/>
              </a:rPr>
              <a:t>——</a:t>
            </a:r>
            <a:r>
              <a:rPr lang="zh-CN" altLang="en-US" dirty="0">
                <a:solidFill>
                  <a:schemeClr val="accent2"/>
                </a:solidFill>
                <a:latin typeface="Arial" panose="020B0604020202020204" pitchFamily="34" charset="0"/>
                <a:cs typeface="+mn-ea"/>
                <a:sym typeface="Arial" panose="020B0604020202020204" pitchFamily="34" charset="0"/>
              </a:rPr>
              <a:t>中国梦的目标追求</a:t>
            </a:r>
            <a:endParaRPr lang="zh-CN" altLang="en-US" dirty="0">
              <a:solidFill>
                <a:schemeClr val="accent2"/>
              </a:solidFill>
              <a:latin typeface="Arial" panose="020B0604020202020204" pitchFamily="34" charset="0"/>
              <a:cs typeface="+mn-ea"/>
              <a:sym typeface="Arial" panose="020B0604020202020204" pitchFamily="34" charset="0"/>
            </a:endParaRPr>
          </a:p>
        </p:txBody>
      </p:sp>
      <p:sp>
        <p:nvSpPr>
          <p:cNvPr id="4" name="文本框 3"/>
          <p:cNvSpPr txBox="1"/>
          <p:nvPr/>
        </p:nvSpPr>
        <p:spPr>
          <a:xfrm>
            <a:off x="203835" y="1865630"/>
            <a:ext cx="8610600" cy="1974215"/>
          </a:xfrm>
          <a:prstGeom prst="rect">
            <a:avLst/>
          </a:prstGeom>
          <a:noFill/>
        </p:spPr>
        <p:txBody>
          <a:bodyPr wrap="square" rtlCol="0" anchor="t">
            <a:spAutoFit/>
          </a:bodyPr>
          <a:lstStyle/>
          <a:p>
            <a:pPr algn="l">
              <a:lnSpc>
                <a:spcPct val="170000"/>
              </a:lnSpc>
            </a:pPr>
            <a:r>
              <a:rPr lang="en-US" altLang="zh-CN" sz="2400">
                <a:solidFill>
                  <a:schemeClr val="tx1"/>
                </a:solidFill>
                <a:latin typeface="微软雅黑" panose="020B0503020204020204" charset="-122"/>
                <a:ea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sym typeface="+mn-ea"/>
              </a:rPr>
              <a:t>中华民族的伟大复兴，必然包含传统文化的复兴。新时代中国特色社会主义文化既是对中华优秀传统文化的继承，又为传统文化在新时代的复兴与发展提供了机遇。</a:t>
            </a:r>
            <a:endParaRPr lang="zh-CN" altLang="en-US" sz="2400">
              <a:solidFill>
                <a:schemeClr val="tx1"/>
              </a:solidFill>
              <a:latin typeface="微软雅黑" panose="020B0503020204020204" charset="-122"/>
              <a:ea typeface="微软雅黑" panose="020B0503020204020204" charset="-122"/>
              <a:sym typeface="+mn-ea"/>
            </a:endParaRPr>
          </a:p>
        </p:txBody>
      </p:sp>
      <p:sp>
        <p:nvSpPr>
          <p:cNvPr id="5" name="椭圆 4"/>
          <p:cNvSpPr/>
          <p:nvPr/>
        </p:nvSpPr>
        <p:spPr>
          <a:xfrm>
            <a:off x="646430" y="3948430"/>
            <a:ext cx="1727835" cy="2808605"/>
          </a:xfrm>
          <a:prstGeom prst="ellipse">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72845" y="4373245"/>
            <a:ext cx="675005" cy="2215515"/>
          </a:xfrm>
          <a:prstGeom prst="rect">
            <a:avLst/>
          </a:prstGeom>
          <a:noFill/>
        </p:spPr>
        <p:txBody>
          <a:bodyPr vert="eaVert" wrap="square" rtlCol="0">
            <a:spAutoFit/>
          </a:bodyPr>
          <a:lstStyle/>
          <a:p>
            <a:r>
              <a:rPr lang="zh-CN" altLang="en-US" sz="3200" b="1">
                <a:solidFill>
                  <a:srgbClr val="FF0000"/>
                </a:solidFill>
                <a:latin typeface="微软雅黑" panose="020B0503020204020204" charset="-122"/>
                <a:ea typeface="微软雅黑" panose="020B0503020204020204" charset="-122"/>
              </a:rPr>
              <a:t>人民有信仰</a:t>
            </a:r>
            <a:endParaRPr lang="zh-CN" altLang="en-US" sz="3200" b="1">
              <a:solidFill>
                <a:srgbClr val="FF0000"/>
              </a:solidFill>
              <a:latin typeface="微软雅黑" panose="020B0503020204020204" charset="-122"/>
              <a:ea typeface="微软雅黑" panose="020B0503020204020204" charset="-122"/>
            </a:endParaRPr>
          </a:p>
        </p:txBody>
      </p:sp>
      <p:sp>
        <p:nvSpPr>
          <p:cNvPr id="7" name="椭圆 6"/>
          <p:cNvSpPr/>
          <p:nvPr/>
        </p:nvSpPr>
        <p:spPr>
          <a:xfrm>
            <a:off x="2620645" y="3949065"/>
            <a:ext cx="1611630" cy="2807970"/>
          </a:xfrm>
          <a:prstGeom prst="ellipse">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89275" y="4312920"/>
            <a:ext cx="675005" cy="2215515"/>
          </a:xfrm>
          <a:prstGeom prst="rect">
            <a:avLst/>
          </a:prstGeom>
          <a:noFill/>
        </p:spPr>
        <p:txBody>
          <a:bodyPr vert="eaVert" wrap="square" rtlCol="0">
            <a:spAutoFit/>
          </a:bodyPr>
          <a:lstStyle/>
          <a:p>
            <a:r>
              <a:rPr lang="zh-CN" altLang="en-US" sz="3200" b="1">
                <a:solidFill>
                  <a:srgbClr val="FF0000"/>
                </a:solidFill>
                <a:latin typeface="微软雅黑" panose="020B0503020204020204" charset="-122"/>
                <a:ea typeface="微软雅黑" panose="020B0503020204020204" charset="-122"/>
              </a:rPr>
              <a:t>国家有力量</a:t>
            </a:r>
            <a:endParaRPr lang="zh-CN" altLang="en-US" sz="3200" b="1">
              <a:solidFill>
                <a:srgbClr val="FF0000"/>
              </a:solidFill>
              <a:latin typeface="微软雅黑" panose="020B0503020204020204" charset="-122"/>
              <a:ea typeface="微软雅黑" panose="020B0503020204020204" charset="-122"/>
            </a:endParaRPr>
          </a:p>
        </p:txBody>
      </p:sp>
      <p:sp>
        <p:nvSpPr>
          <p:cNvPr id="9" name="椭圆 8"/>
          <p:cNvSpPr/>
          <p:nvPr/>
        </p:nvSpPr>
        <p:spPr>
          <a:xfrm>
            <a:off x="4461510" y="3908425"/>
            <a:ext cx="1597025" cy="284861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14595" y="4312920"/>
            <a:ext cx="675005" cy="2215515"/>
          </a:xfrm>
          <a:prstGeom prst="rect">
            <a:avLst/>
          </a:prstGeom>
          <a:noFill/>
        </p:spPr>
        <p:txBody>
          <a:bodyPr vert="eaVert" wrap="square" rtlCol="0">
            <a:spAutoFit/>
          </a:bodyPr>
          <a:lstStyle/>
          <a:p>
            <a:r>
              <a:rPr lang="zh-CN" altLang="en-US" sz="3200" b="1">
                <a:solidFill>
                  <a:srgbClr val="FF0000"/>
                </a:solidFill>
                <a:latin typeface="微软雅黑" panose="020B0503020204020204" charset="-122"/>
                <a:ea typeface="微软雅黑" panose="020B0503020204020204" charset="-122"/>
              </a:rPr>
              <a:t>民族有希望</a:t>
            </a:r>
            <a:endParaRPr lang="zh-CN" altLang="en-US" sz="3200" b="1">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五彩中国梦</a:t>
            </a:r>
            <a:endParaRPr lang="zh-CN" altLang="en-US"/>
          </a:p>
        </p:txBody>
      </p:sp>
      <p:pic>
        <p:nvPicPr>
          <p:cNvPr id="4" name="我们的中国梦 真·全明星阵容 - 杨洋周迅黄晓明成龙音乐短片王俊凯华语群星">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1546225" y="2253615"/>
            <a:ext cx="5854065" cy="306197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2219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2575" y="1177925"/>
            <a:ext cx="8229600" cy="673735"/>
          </a:xfrm>
        </p:spPr>
        <p:txBody>
          <a:bodyPr/>
          <a:lstStyle/>
          <a:p>
            <a:r>
              <a:rPr lang="zh-CN" altLang="en-US"/>
              <a:t>三 奋力实现中国梦</a:t>
            </a:r>
            <a:endParaRPr lang="zh-CN" altLang="en-US"/>
          </a:p>
        </p:txBody>
      </p:sp>
      <p:sp>
        <p:nvSpPr>
          <p:cNvPr id="3" name="内容占位符 2"/>
          <p:cNvSpPr>
            <a:spLocks noGrp="1"/>
          </p:cNvSpPr>
          <p:nvPr>
            <p:ph idx="1"/>
          </p:nvPr>
        </p:nvSpPr>
        <p:spPr>
          <a:xfrm>
            <a:off x="282575" y="2103120"/>
            <a:ext cx="8655685" cy="3213100"/>
          </a:xfrm>
        </p:spPr>
        <p:txBody>
          <a:bodyPr/>
          <a:lstStyle/>
          <a:p>
            <a:pPr marL="0" indent="0">
              <a:lnSpc>
                <a:spcPct val="140000"/>
              </a:lnSpc>
              <a:buNone/>
            </a:pPr>
            <a:r>
              <a:rPr lang="zh-CN" altLang="en-US" dirty="0">
                <a:sym typeface="+mn-ea"/>
              </a:rPr>
              <a:t>       实现中国梦必须坚持</a:t>
            </a:r>
            <a:r>
              <a:rPr lang="zh-CN" altLang="en-US" b="1" dirty="0">
                <a:solidFill>
                  <a:schemeClr val="accent2"/>
                </a:solidFill>
                <a:sym typeface="+mn-ea"/>
              </a:rPr>
              <a:t>中国道路</a:t>
            </a:r>
            <a:r>
              <a:rPr lang="zh-CN" altLang="en-US" dirty="0">
                <a:sym typeface="+mn-ea"/>
              </a:rPr>
              <a:t>、弘扬</a:t>
            </a:r>
            <a:r>
              <a:rPr lang="zh-CN" altLang="en-US" b="1" dirty="0">
                <a:solidFill>
                  <a:schemeClr val="accent2"/>
                </a:solidFill>
                <a:sym typeface="+mn-ea"/>
              </a:rPr>
              <a:t>中国精神</a:t>
            </a:r>
            <a:r>
              <a:rPr lang="zh-CN" altLang="en-US" dirty="0">
                <a:sym typeface="+mn-ea"/>
              </a:rPr>
              <a:t>、凝聚</a:t>
            </a:r>
            <a:r>
              <a:rPr lang="zh-CN" altLang="en-US" b="1" dirty="0">
                <a:solidFill>
                  <a:schemeClr val="accent2"/>
                </a:solidFill>
                <a:sym typeface="+mn-ea"/>
              </a:rPr>
              <a:t>中国力量</a:t>
            </a:r>
            <a:r>
              <a:rPr lang="zh-CN" altLang="en-US" dirty="0">
                <a:sym typeface="+mn-ea"/>
              </a:rPr>
              <a:t>。</a:t>
            </a:r>
            <a:endParaRPr lang="zh-CN" altLang="en-US" dirty="0"/>
          </a:p>
          <a:p>
            <a:pPr lvl="1">
              <a:lnSpc>
                <a:spcPct val="140000"/>
              </a:lnSpc>
              <a:buClr>
                <a:srgbClr val="FF0000"/>
              </a:buClr>
              <a:buFont typeface="Wingdings" panose="05000000000000000000" pitchFamily="2" charset="2"/>
              <a:buChar char="n"/>
            </a:pPr>
            <a:r>
              <a:rPr lang="zh-CN" altLang="en-US" dirty="0">
                <a:ea typeface="黑体" panose="02010609060101010101" pitchFamily="2" charset="-122"/>
                <a:sym typeface="+mn-ea"/>
              </a:rPr>
              <a:t> 走中国道路，就是走中国特色社会主义道路。</a:t>
            </a:r>
            <a:endParaRPr lang="zh-CN" altLang="en-US" dirty="0">
              <a:ea typeface="黑体" panose="02010609060101010101" pitchFamily="2" charset="-122"/>
            </a:endParaRPr>
          </a:p>
          <a:p>
            <a:pPr marL="457200" lvl="1" indent="0">
              <a:lnSpc>
                <a:spcPct val="140000"/>
              </a:lnSpc>
              <a:buClr>
                <a:srgbClr val="FF0000"/>
              </a:buClr>
              <a:buFont typeface="Wingdings" panose="05000000000000000000" pitchFamily="2" charset="2"/>
              <a:buNone/>
            </a:pPr>
            <a:r>
              <a:rPr lang="zh-CN" altLang="en-US" dirty="0">
                <a:ea typeface="黑体" panose="02010609060101010101" pitchFamily="2" charset="-122"/>
              </a:rPr>
              <a:t>      坚定四个自信</a:t>
            </a:r>
            <a:endParaRPr lang="zh-CN" altLang="en-US" dirty="0">
              <a:ea typeface="黑体" panose="02010609060101010101" pitchFamily="2" charset="-122"/>
            </a:endParaRPr>
          </a:p>
          <a:p>
            <a:pPr marL="457200" lvl="1" indent="0">
              <a:lnSpc>
                <a:spcPct val="140000"/>
              </a:lnSpc>
              <a:buClr>
                <a:srgbClr val="FF0000"/>
              </a:buClr>
              <a:buFont typeface="Wingdings" panose="05000000000000000000" pitchFamily="2" charset="2"/>
              <a:buNone/>
            </a:pPr>
            <a:r>
              <a:rPr lang="zh-CN" altLang="en-US" dirty="0">
                <a:ea typeface="黑体" panose="02010609060101010101" pitchFamily="2" charset="-122"/>
              </a:rPr>
              <a:t>     </a:t>
            </a:r>
            <a:r>
              <a:rPr lang="zh-CN" altLang="en-US" sz="2800" b="1" dirty="0">
                <a:solidFill>
                  <a:schemeClr val="accent2"/>
                </a:solidFill>
                <a:ea typeface="黑体" panose="02010609060101010101" pitchFamily="2" charset="-122"/>
              </a:rPr>
              <a:t>道理自信 理论自信 制度自信 文化自信</a:t>
            </a:r>
            <a:endParaRPr lang="zh-CN" altLang="en-US" sz="2800" b="1" dirty="0">
              <a:solidFill>
                <a:schemeClr val="accent2"/>
              </a:solidFill>
              <a:ea typeface="黑体" panose="02010609060101010101" pitchFamily="2" charset="-122"/>
            </a:endParaRPr>
          </a:p>
          <a:p>
            <a:pPr marL="0" indent="0">
              <a:buNone/>
            </a:pPr>
            <a:endParaRPr lang="zh-CN" altLang="en-US" sz="2800" b="1" dirty="0">
              <a:solidFill>
                <a:schemeClr val="accent2"/>
              </a:solidFill>
              <a:ea typeface="黑体" panose="02010609060101010101" pitchFamily="2" charset="-122"/>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3953510" cy="673735"/>
          </a:xfrm>
          <a:gradFill>
            <a:gsLst>
              <a:gs pos="0">
                <a:srgbClr val="FBFB11"/>
              </a:gs>
              <a:gs pos="100000">
                <a:srgbClr val="92D050"/>
              </a:gs>
            </a:gsLst>
            <a:lin ang="5400000" scaled="0"/>
          </a:gradFill>
        </p:spPr>
        <p:txBody>
          <a:bodyPr/>
          <a:lstStyle/>
          <a:p>
            <a:r>
              <a:rPr lang="zh-CN" altLang="en-US">
                <a:sym typeface="+mn-ea"/>
              </a:rPr>
              <a:t>中国特色社会主义道路</a:t>
            </a:r>
            <a:endParaRPr lang="zh-CN" altLang="en-US">
              <a:sym typeface="+mn-ea"/>
            </a:endParaRPr>
          </a:p>
        </p:txBody>
      </p:sp>
      <p:sp>
        <p:nvSpPr>
          <p:cNvPr id="3" name="内容占位符 2"/>
          <p:cNvSpPr>
            <a:spLocks noGrp="1"/>
          </p:cNvSpPr>
          <p:nvPr>
            <p:ph idx="1"/>
          </p:nvPr>
        </p:nvSpPr>
        <p:spPr>
          <a:xfrm>
            <a:off x="311150" y="1865630"/>
            <a:ext cx="8521065" cy="3989705"/>
          </a:xfrm>
        </p:spPr>
        <p:txBody>
          <a:bodyPr/>
          <a:lstStyle/>
          <a:p>
            <a:pPr marL="0" indent="0">
              <a:lnSpc>
                <a:spcPct val="150000"/>
              </a:lnSpc>
              <a:buNone/>
            </a:pPr>
            <a:r>
              <a:rPr lang="en-US" altLang="zh-CN"/>
              <a:t>        </a:t>
            </a:r>
            <a:r>
              <a:rPr lang="zh-CN" altLang="en-US">
                <a:latin typeface="黑体" panose="02010609060101010101" pitchFamily="2" charset="-122"/>
                <a:ea typeface="黑体" panose="02010609060101010101" pitchFamily="2" charset="-122"/>
              </a:rPr>
              <a:t>在中国共产党领导下，立足基本国情，以经济建设为中心，坚持四项基本原则，坚持改革开放，解放和发展社会生产力，巩固和完善社会主义制度，建设社会主义市场经济、社会主义民主政治、社会主义先进文化、社会主义和谐社会、社会主义生态文明，促进人的全面发展，逐步实现全体人民共同富裕，</a:t>
            </a:r>
            <a:r>
              <a:rPr lang="zh-CN" altLang="en-US" b="1">
                <a:solidFill>
                  <a:schemeClr val="accent2"/>
                </a:solidFill>
                <a:latin typeface="黑体" panose="02010609060101010101" pitchFamily="2" charset="-122"/>
                <a:ea typeface="黑体" panose="02010609060101010101" pitchFamily="2" charset="-122"/>
              </a:rPr>
              <a:t>建设富强、民主、文明、和谐、美丽的社会主义现代化强国。</a:t>
            </a:r>
            <a:endParaRPr lang="zh-CN" altLang="en-US" b="1">
              <a:solidFill>
                <a:schemeClr val="accent2"/>
              </a:solidFill>
              <a:latin typeface="黑体" panose="02010609060101010101" pitchFamily="2" charset="-122"/>
              <a:ea typeface="黑体" panose="02010609060101010101" pitchFamily="2" charset="-122"/>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6070" y="1366520"/>
            <a:ext cx="8585200" cy="4646930"/>
          </a:xfrm>
          <a:noFill/>
        </p:spPr>
        <p:txBody>
          <a:bodyPr/>
          <a:lstStyle/>
          <a:p>
            <a:pPr marL="0" indent="0">
              <a:lnSpc>
                <a:spcPct val="120000"/>
              </a:lnSpc>
              <a:buNone/>
            </a:pPr>
            <a:r>
              <a:rPr lang="zh-CN" altLang="en-US" sz="2800" b="1">
                <a:solidFill>
                  <a:srgbClr val="FF0000"/>
                </a:solidFill>
              </a:rPr>
              <a:t>本章主要内容</a:t>
            </a:r>
            <a:endParaRPr lang="zh-CN" altLang="en-US" sz="2800" b="1">
              <a:solidFill>
                <a:srgbClr val="FF0000"/>
              </a:solidFill>
            </a:endParaRPr>
          </a:p>
          <a:p>
            <a:pPr marL="0" indent="0">
              <a:lnSpc>
                <a:spcPct val="120000"/>
              </a:lnSpc>
              <a:buNone/>
            </a:pPr>
            <a:r>
              <a:rPr lang="zh-CN" altLang="en-US" b="1">
                <a:solidFill>
                  <a:schemeClr val="accent2"/>
                </a:solidFill>
              </a:rPr>
              <a:t>   第一节 </a:t>
            </a:r>
            <a:r>
              <a:rPr lang="zh-CN" altLang="en-US" b="1">
                <a:solidFill>
                  <a:schemeClr val="accent2"/>
                </a:solidFill>
                <a:sym typeface="+mn-ea"/>
              </a:rPr>
              <a:t>  实现中华民族伟大复兴的中国梦</a:t>
            </a:r>
            <a:endParaRPr lang="zh-CN" altLang="en-US" b="1">
              <a:solidFill>
                <a:schemeClr val="accent2"/>
              </a:solidFill>
              <a:sym typeface="+mn-ea"/>
            </a:endParaRPr>
          </a:p>
          <a:p>
            <a:pPr marL="0" indent="0">
              <a:lnSpc>
                <a:spcPct val="120000"/>
              </a:lnSpc>
              <a:buNone/>
            </a:pPr>
            <a:r>
              <a:rPr lang="zh-CN" altLang="en-US">
                <a:sym typeface="+mn-ea"/>
              </a:rPr>
              <a:t>    </a:t>
            </a:r>
            <a:r>
              <a:rPr lang="zh-CN" altLang="en-US">
                <a:latin typeface="楷体" panose="02010609060101010101" charset="-122"/>
                <a:ea typeface="楷体" panose="02010609060101010101" charset="-122"/>
                <a:sym typeface="+mn-ea"/>
              </a:rPr>
              <a:t>       一 中华民族近代以来最伟大的梦想</a:t>
            </a:r>
            <a:endParaRPr lang="zh-CN" altLang="en-US">
              <a:latin typeface="楷体" panose="02010609060101010101" charset="-122"/>
              <a:ea typeface="楷体" panose="02010609060101010101" charset="-122"/>
              <a:sym typeface="+mn-ea"/>
            </a:endParaRPr>
          </a:p>
          <a:p>
            <a:pPr marL="0" indent="0">
              <a:lnSpc>
                <a:spcPct val="120000"/>
              </a:lnSpc>
              <a:buNone/>
            </a:pPr>
            <a:r>
              <a:rPr lang="zh-CN" altLang="en-US">
                <a:latin typeface="楷体" panose="02010609060101010101" charset="-122"/>
                <a:ea typeface="楷体" panose="02010609060101010101" charset="-122"/>
                <a:sym typeface="+mn-ea"/>
              </a:rPr>
              <a:t>         二  中国梦的科学内涵</a:t>
            </a:r>
            <a:endParaRPr lang="zh-CN" altLang="en-US">
              <a:latin typeface="楷体" panose="02010609060101010101" charset="-122"/>
              <a:ea typeface="楷体" panose="02010609060101010101" charset="-122"/>
              <a:sym typeface="+mn-ea"/>
            </a:endParaRPr>
          </a:p>
          <a:p>
            <a:pPr marL="0" indent="0">
              <a:lnSpc>
                <a:spcPct val="120000"/>
              </a:lnSpc>
              <a:buNone/>
            </a:pPr>
            <a:r>
              <a:rPr lang="zh-CN" altLang="en-US">
                <a:latin typeface="楷体" panose="02010609060101010101" charset="-122"/>
                <a:ea typeface="楷体" panose="02010609060101010101" charset="-122"/>
                <a:sym typeface="+mn-ea"/>
              </a:rPr>
              <a:t>         三 中国梦是马克思主义中国化的最新成果</a:t>
            </a:r>
            <a:endParaRPr lang="zh-CN" altLang="en-US">
              <a:latin typeface="楷体" panose="02010609060101010101" charset="-122"/>
              <a:ea typeface="楷体" panose="02010609060101010101" charset="-122"/>
            </a:endParaRPr>
          </a:p>
          <a:p>
            <a:pPr marL="0" indent="0">
              <a:lnSpc>
                <a:spcPct val="120000"/>
              </a:lnSpc>
              <a:buNone/>
            </a:pPr>
            <a:r>
              <a:rPr lang="zh-CN" altLang="en-US">
                <a:latin typeface="楷体" panose="02010609060101010101" charset="-122"/>
                <a:ea typeface="楷体" panose="02010609060101010101" charset="-122"/>
                <a:sym typeface="+mn-ea"/>
              </a:rPr>
              <a:t>         四  奋力实现中国梦</a:t>
            </a:r>
            <a:endParaRPr lang="zh-CN" altLang="en-US">
              <a:latin typeface="楷体" panose="02010609060101010101" charset="-122"/>
              <a:ea typeface="楷体" panose="02010609060101010101" charset="-122"/>
              <a:sym typeface="+mn-ea"/>
            </a:endParaRPr>
          </a:p>
          <a:p>
            <a:pPr marL="0" indent="0">
              <a:lnSpc>
                <a:spcPct val="120000"/>
              </a:lnSpc>
              <a:buNone/>
            </a:pPr>
            <a:r>
              <a:rPr lang="zh-CN" altLang="en-US" b="1">
                <a:solidFill>
                  <a:schemeClr val="accent2"/>
                </a:solidFill>
              </a:rPr>
              <a:t>   第二节   </a:t>
            </a:r>
            <a:r>
              <a:rPr lang="zh-CN" altLang="en-US" b="1">
                <a:solidFill>
                  <a:schemeClr val="accent2"/>
                </a:solidFill>
                <a:sym typeface="+mn-ea"/>
              </a:rPr>
              <a:t>建成社会主义现代化强国的战略安排</a:t>
            </a:r>
            <a:endParaRPr lang="zh-CN" altLang="en-US" b="1">
              <a:solidFill>
                <a:schemeClr val="accent2"/>
              </a:solidFill>
              <a:sym typeface="+mn-ea"/>
            </a:endParaRPr>
          </a:p>
          <a:p>
            <a:pPr marL="0" indent="0">
              <a:lnSpc>
                <a:spcPct val="120000"/>
              </a:lnSpc>
              <a:buNone/>
            </a:pPr>
            <a:r>
              <a:rPr lang="zh-CN" altLang="en-US">
                <a:sym typeface="+mn-ea"/>
              </a:rPr>
              <a:t>   </a:t>
            </a:r>
            <a:r>
              <a:rPr lang="zh-CN" altLang="en-US">
                <a:latin typeface="楷体" panose="02010609060101010101" charset="-122"/>
                <a:ea typeface="楷体" panose="02010609060101010101" charset="-122"/>
                <a:sym typeface="+mn-ea"/>
              </a:rPr>
              <a:t>       一  开启全面建设社会主义现代化强国的新征程</a:t>
            </a:r>
            <a:endParaRPr lang="zh-CN" altLang="en-US">
              <a:latin typeface="楷体" panose="02010609060101010101" charset="-122"/>
              <a:ea typeface="楷体" panose="02010609060101010101" charset="-122"/>
              <a:sym typeface="+mn-ea"/>
            </a:endParaRPr>
          </a:p>
          <a:p>
            <a:pPr marL="0" indent="0">
              <a:lnSpc>
                <a:spcPct val="120000"/>
              </a:lnSpc>
              <a:buNone/>
            </a:pPr>
            <a:r>
              <a:rPr lang="zh-CN" altLang="en-US">
                <a:latin typeface="楷体" panose="02010609060101010101" charset="-122"/>
                <a:ea typeface="楷体" panose="02010609060101010101" charset="-122"/>
                <a:sym typeface="+mn-ea"/>
              </a:rPr>
              <a:t>         二  实现社会主义现代化强国</a:t>
            </a:r>
            <a:r>
              <a:rPr lang="en-US" altLang="zh-CN">
                <a:latin typeface="楷体" panose="02010609060101010101" charset="-122"/>
                <a:ea typeface="楷体" panose="02010609060101010101" charset="-122"/>
                <a:sym typeface="+mn-ea"/>
              </a:rPr>
              <a:t>“</a:t>
            </a:r>
            <a:r>
              <a:rPr lang="zh-CN" altLang="en-US">
                <a:latin typeface="楷体" panose="02010609060101010101" charset="-122"/>
                <a:ea typeface="楷体" panose="02010609060101010101" charset="-122"/>
                <a:sym typeface="+mn-ea"/>
              </a:rPr>
              <a:t>两步走</a:t>
            </a:r>
            <a:r>
              <a:rPr lang="en-US" altLang="zh-CN">
                <a:latin typeface="楷体" panose="02010609060101010101" charset="-122"/>
                <a:ea typeface="楷体" panose="02010609060101010101" charset="-122"/>
                <a:sym typeface="+mn-ea"/>
              </a:rPr>
              <a:t>”</a:t>
            </a:r>
            <a:r>
              <a:rPr lang="zh-CN" altLang="en-US">
                <a:latin typeface="楷体" panose="02010609060101010101" charset="-122"/>
                <a:ea typeface="楷体" panose="02010609060101010101" charset="-122"/>
                <a:sym typeface="+mn-ea"/>
              </a:rPr>
              <a:t>战略安排</a:t>
            </a:r>
            <a:endParaRPr lang="zh-CN" altLang="en-US"/>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1785" y="1287145"/>
            <a:ext cx="8520430" cy="1150620"/>
          </a:xfrm>
        </p:spPr>
        <p:txBody>
          <a:bodyPr/>
          <a:lstStyle/>
          <a:p>
            <a:pPr>
              <a:lnSpc>
                <a:spcPct val="140000"/>
              </a:lnSpc>
              <a:buClr>
                <a:srgbClr val="FF0000"/>
              </a:buClr>
              <a:buFont typeface="Wingdings" panose="05000000000000000000" charset="0"/>
              <a:buChar char=""/>
            </a:pPr>
            <a:r>
              <a:rPr lang="zh-CN" altLang="en-US" dirty="0">
                <a:ea typeface="黑体" panose="02010609060101010101" pitchFamily="2" charset="-122"/>
                <a:sym typeface="+mn-ea"/>
              </a:rPr>
              <a:t> 弘扬中国精神，就是弘扬以</a:t>
            </a:r>
            <a:r>
              <a:rPr lang="zh-CN" altLang="en-US" b="1" dirty="0">
                <a:solidFill>
                  <a:srgbClr val="FF0000"/>
                </a:solidFill>
                <a:ea typeface="黑体" panose="02010609060101010101" pitchFamily="2" charset="-122"/>
                <a:sym typeface="+mn-ea"/>
              </a:rPr>
              <a:t>爱国主义</a:t>
            </a:r>
            <a:r>
              <a:rPr lang="zh-CN" altLang="en-US" dirty="0">
                <a:ea typeface="黑体" panose="02010609060101010101" pitchFamily="2" charset="-122"/>
                <a:sym typeface="+mn-ea"/>
              </a:rPr>
              <a:t>为核心的民族精神和以</a:t>
            </a:r>
            <a:r>
              <a:rPr lang="zh-CN" altLang="en-US" b="1" dirty="0">
                <a:solidFill>
                  <a:srgbClr val="FF0000"/>
                </a:solidFill>
                <a:ea typeface="黑体" panose="02010609060101010101" pitchFamily="2" charset="-122"/>
                <a:sym typeface="+mn-ea"/>
              </a:rPr>
              <a:t>改革创新</a:t>
            </a:r>
            <a:r>
              <a:rPr lang="zh-CN" altLang="en-US" dirty="0">
                <a:ea typeface="黑体" panose="02010609060101010101" pitchFamily="2" charset="-122"/>
                <a:sym typeface="+mn-ea"/>
              </a:rPr>
              <a:t>为核心的时代精神。</a:t>
            </a:r>
            <a:endParaRPr lang="zh-CN" altLang="en-US" dirty="0">
              <a:ea typeface="黑体" panose="02010609060101010101" pitchFamily="2" charset="-122"/>
              <a:sym typeface="+mn-ea"/>
            </a:endParaRPr>
          </a:p>
          <a:p>
            <a:pPr marL="0" indent="0">
              <a:lnSpc>
                <a:spcPct val="160000"/>
              </a:lnSpc>
              <a:buClr>
                <a:srgbClr val="FF0000"/>
              </a:buClr>
              <a:buFont typeface="Wingdings" panose="05000000000000000000" charset="0"/>
              <a:buNone/>
            </a:pPr>
            <a:endParaRPr lang="zh-CN" altLang="en-US"/>
          </a:p>
        </p:txBody>
      </p:sp>
      <p:pic>
        <p:nvPicPr>
          <p:cNvPr id="8" name="图片 7"/>
          <p:cNvPicPr>
            <a:picLocks noChangeAspect="1"/>
          </p:cNvPicPr>
          <p:nvPr/>
        </p:nvPicPr>
        <p:blipFill>
          <a:blip r:embed="rId1"/>
          <a:srcRect l="6147" t="19899" r="7880"/>
          <a:stretch>
            <a:fillRect/>
          </a:stretch>
        </p:blipFill>
        <p:spPr>
          <a:xfrm>
            <a:off x="442595" y="2332990"/>
            <a:ext cx="8389620" cy="4397375"/>
          </a:xfrm>
          <a:prstGeom prst="rect">
            <a:avLst/>
          </a:prstGeom>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5120" y="1564005"/>
            <a:ext cx="8493760" cy="817880"/>
          </a:xfrm>
        </p:spPr>
        <p:txBody>
          <a:bodyPr/>
          <a:lstStyle/>
          <a:p>
            <a:pPr marL="342900" lvl="1" indent="-342900">
              <a:buClr>
                <a:srgbClr val="FF0000"/>
              </a:buClr>
              <a:buFont typeface="Wingdings" panose="05000000000000000000" charset="0"/>
              <a:buChar char=""/>
            </a:pPr>
            <a:r>
              <a:rPr lang="zh-CN" altLang="en-US" dirty="0">
                <a:ea typeface="黑体" panose="02010609060101010101" pitchFamily="2" charset="-122"/>
                <a:sym typeface="+mn-ea"/>
              </a:rPr>
              <a:t>凝聚中国力量，就是要凝聚全国各族人民大团结的力量。</a:t>
            </a:r>
            <a:endParaRPr lang="zh-CN" altLang="en-US" dirty="0">
              <a:ea typeface="黑体" panose="02010609060101010101" pitchFamily="2" charset="-122"/>
            </a:endParaRPr>
          </a:p>
          <a:p>
            <a:pPr marL="0" indent="0">
              <a:buNone/>
            </a:pPr>
            <a:endParaRPr lang="zh-CN" altLang="en-US"/>
          </a:p>
        </p:txBody>
      </p:sp>
      <p:pic>
        <p:nvPicPr>
          <p:cNvPr id="5" name="图片 4"/>
          <p:cNvPicPr>
            <a:picLocks noChangeAspect="1"/>
          </p:cNvPicPr>
          <p:nvPr/>
        </p:nvPicPr>
        <p:blipFill>
          <a:blip r:embed="rId1"/>
          <a:srcRect l="4965" t="15556" r="2233"/>
          <a:stretch>
            <a:fillRect/>
          </a:stretch>
        </p:blipFill>
        <p:spPr>
          <a:xfrm>
            <a:off x="27940" y="2197100"/>
            <a:ext cx="9138285" cy="4677410"/>
          </a:xfrm>
          <a:prstGeom prst="rect">
            <a:avLst/>
          </a:prstGeom>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2915920" cy="673735"/>
          </a:xfrm>
        </p:spPr>
        <p:txBody>
          <a:bodyPr/>
          <a:lstStyle/>
          <a:p>
            <a:r>
              <a:rPr lang="zh-CN" altLang="en-US"/>
              <a:t>撸起袖子加油干</a:t>
            </a:r>
            <a:endParaRPr lang="zh-CN" altLang="en-US"/>
          </a:p>
        </p:txBody>
      </p:sp>
      <p:sp>
        <p:nvSpPr>
          <p:cNvPr id="3" name="内容占位符 2"/>
          <p:cNvSpPr>
            <a:spLocks noGrp="1"/>
          </p:cNvSpPr>
          <p:nvPr>
            <p:ph idx="1"/>
          </p:nvPr>
        </p:nvSpPr>
        <p:spPr>
          <a:xfrm>
            <a:off x="325120" y="1945640"/>
            <a:ext cx="8493760" cy="2840990"/>
          </a:xfrm>
        </p:spPr>
        <p:txBody>
          <a:bodyPr/>
          <a:lstStyle/>
          <a:p>
            <a:pPr marL="0" indent="0">
              <a:lnSpc>
                <a:spcPct val="160000"/>
              </a:lnSpc>
              <a:buNone/>
            </a:pPr>
            <a:r>
              <a:rPr lang="zh-CN" altLang="en-US"/>
              <a:t>空谈误国，实干兴邦</a:t>
            </a:r>
            <a:endParaRPr lang="zh-CN" altLang="en-US"/>
          </a:p>
          <a:p>
            <a:pPr marL="0" indent="0">
              <a:lnSpc>
                <a:spcPct val="160000"/>
              </a:lnSpc>
              <a:buNone/>
            </a:pPr>
            <a:r>
              <a:rPr lang="en-US" altLang="zh-CN" b="1">
                <a:solidFill>
                  <a:srgbClr val="FF0000"/>
                </a:solidFill>
                <a:latin typeface="楷体" panose="02010609060101010101" charset="-122"/>
                <a:ea typeface="楷体" panose="02010609060101010101" charset="-122"/>
              </a:rPr>
              <a:t>    “</a:t>
            </a:r>
            <a:r>
              <a:rPr lang="zh-CN" altLang="en-US" b="1">
                <a:solidFill>
                  <a:srgbClr val="FF0000"/>
                </a:solidFill>
                <a:latin typeface="楷体" panose="02010609060101010101" charset="-122"/>
                <a:ea typeface="楷体" panose="02010609060101010101" charset="-122"/>
              </a:rPr>
              <a:t>面向未来，全面建成小康社会，基本实现现代化要靠实干，实现中华民族伟大复兴要靠实干</a:t>
            </a:r>
            <a:r>
              <a:rPr lang="en-US" altLang="zh-CN" b="1">
                <a:solidFill>
                  <a:srgbClr val="FF0000"/>
                </a:solidFill>
                <a:latin typeface="楷体" panose="02010609060101010101" charset="-122"/>
                <a:ea typeface="楷体" panose="02010609060101010101" charset="-122"/>
              </a:rPr>
              <a:t>”——</a:t>
            </a:r>
            <a:r>
              <a:rPr lang="zh-CN" altLang="en-US" b="1">
                <a:solidFill>
                  <a:srgbClr val="FF0000"/>
                </a:solidFill>
                <a:latin typeface="楷体" panose="02010609060101010101" charset="-122"/>
                <a:ea typeface="楷体" panose="02010609060101010101" charset="-122"/>
              </a:rPr>
              <a:t>习近平</a:t>
            </a:r>
            <a:endParaRPr lang="zh-CN" altLang="en-US" b="1">
              <a:solidFill>
                <a:srgbClr val="FF0000"/>
              </a:solidFill>
              <a:latin typeface="楷体" panose="02010609060101010101" charset="-122"/>
              <a:ea typeface="楷体" panose="02010609060101010101" charset="-122"/>
            </a:endParaRPr>
          </a:p>
          <a:p>
            <a:pPr marL="0" indent="0">
              <a:lnSpc>
                <a:spcPct val="160000"/>
              </a:lnSpc>
              <a:buNone/>
            </a:pPr>
            <a:r>
              <a:rPr lang="zh-CN" altLang="en-US" b="1">
                <a:solidFill>
                  <a:srgbClr val="FF0000"/>
                </a:solidFill>
                <a:latin typeface="楷体" panose="02010609060101010101" charset="-122"/>
                <a:ea typeface="楷体" panose="02010609060101010101" charset="-122"/>
              </a:rPr>
              <a:t>  </a:t>
            </a:r>
            <a:r>
              <a:rPr lang="zh-CN" altLang="en-US" sz="2800" b="1">
                <a:solidFill>
                  <a:schemeClr val="accent2"/>
                </a:solidFill>
              </a:rPr>
              <a:t>       顽强拼搏 居安思危 艰苦奋斗 勇往直前</a:t>
            </a:r>
            <a:endParaRPr lang="zh-CN" altLang="en-US" sz="2800" b="1">
              <a:solidFill>
                <a:schemeClr val="accent2"/>
              </a:solidFill>
            </a:endParaRPr>
          </a:p>
        </p:txBody>
      </p:sp>
      <p:pic>
        <p:nvPicPr>
          <p:cNvPr id="4" name="图片 3"/>
          <p:cNvPicPr>
            <a:picLocks noChangeAspect="1"/>
          </p:cNvPicPr>
          <p:nvPr/>
        </p:nvPicPr>
        <p:blipFill>
          <a:blip r:embed="rId1"/>
          <a:stretch>
            <a:fillRect/>
          </a:stretch>
        </p:blipFill>
        <p:spPr>
          <a:xfrm>
            <a:off x="1755140" y="4787265"/>
            <a:ext cx="3333115" cy="1864995"/>
          </a:xfrm>
          <a:prstGeom prst="rect">
            <a:avLst/>
          </a:prstGeom>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4810" y="1194435"/>
            <a:ext cx="8532495" cy="1607820"/>
          </a:xfrm>
        </p:spPr>
        <p:txBody>
          <a:bodyPr/>
          <a:lstStyle/>
          <a:p>
            <a:pPr marL="0" indent="0">
              <a:lnSpc>
                <a:spcPct val="160000"/>
              </a:lnSpc>
              <a:buNone/>
            </a:pPr>
            <a:r>
              <a:rPr lang="en-US" altLang="zh-CN" b="1">
                <a:solidFill>
                  <a:schemeClr val="accent2"/>
                </a:solidFill>
                <a:sym typeface="+mn-ea"/>
              </a:rPr>
              <a:t>       实现伟大梦想，必须进行伟大斗争。实现伟大梦想，必须建设伟大工程。实现伟大梦想，必须推进伟大事业。</a:t>
            </a:r>
            <a:endParaRPr lang="zh-CN" altLang="en-US" b="0"/>
          </a:p>
          <a:p>
            <a:pPr marL="0" indent="0">
              <a:buNone/>
            </a:pPr>
            <a:endParaRPr lang="zh-CN" altLang="en-US"/>
          </a:p>
        </p:txBody>
      </p:sp>
      <p:sp>
        <p:nvSpPr>
          <p:cNvPr id="4" name="右箭头 3"/>
          <p:cNvSpPr/>
          <p:nvPr/>
        </p:nvSpPr>
        <p:spPr>
          <a:xfrm>
            <a:off x="2904490" y="3926205"/>
            <a:ext cx="1458595" cy="883920"/>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立方体 4"/>
          <p:cNvSpPr/>
          <p:nvPr/>
        </p:nvSpPr>
        <p:spPr>
          <a:xfrm>
            <a:off x="4718685" y="2677160"/>
            <a:ext cx="2697480" cy="822960"/>
          </a:xfrm>
          <a:prstGeom prst="cub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伟大斗争</a:t>
            </a:r>
            <a:endParaRPr lang="zh-CN" altLang="en-US" sz="2800" b="1">
              <a:solidFill>
                <a:srgbClr val="FF0000"/>
              </a:solidFill>
              <a:latin typeface="微软雅黑" panose="020B0503020204020204" charset="-122"/>
              <a:ea typeface="微软雅黑" panose="020B0503020204020204" charset="-122"/>
            </a:endParaRPr>
          </a:p>
        </p:txBody>
      </p:sp>
      <p:sp>
        <p:nvSpPr>
          <p:cNvPr id="6" name="立方体 5"/>
          <p:cNvSpPr/>
          <p:nvPr/>
        </p:nvSpPr>
        <p:spPr>
          <a:xfrm>
            <a:off x="4719320" y="3744595"/>
            <a:ext cx="2696845" cy="875665"/>
          </a:xfrm>
          <a:prstGeom prst="cube">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伟大工程</a:t>
            </a:r>
            <a:endParaRPr lang="zh-CN" altLang="en-US" sz="2800" b="1">
              <a:solidFill>
                <a:srgbClr val="FF0000"/>
              </a:solidFill>
              <a:latin typeface="微软雅黑" panose="020B0503020204020204" charset="-122"/>
              <a:ea typeface="微软雅黑" panose="020B0503020204020204" charset="-122"/>
            </a:endParaRPr>
          </a:p>
        </p:txBody>
      </p:sp>
      <p:sp>
        <p:nvSpPr>
          <p:cNvPr id="7" name="立方体 6"/>
          <p:cNvSpPr/>
          <p:nvPr/>
        </p:nvSpPr>
        <p:spPr>
          <a:xfrm>
            <a:off x="4718685" y="4810125"/>
            <a:ext cx="2696845" cy="81851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伟大事业</a:t>
            </a:r>
            <a:endParaRPr lang="zh-CN" altLang="en-US" sz="2800" b="1">
              <a:solidFill>
                <a:srgbClr val="FF0000"/>
              </a:solidFill>
              <a:latin typeface="微软雅黑" panose="020B0503020204020204" charset="-122"/>
              <a:ea typeface="微软雅黑" panose="020B0503020204020204" charset="-122"/>
            </a:endParaRPr>
          </a:p>
        </p:txBody>
      </p:sp>
      <p:sp>
        <p:nvSpPr>
          <p:cNvPr id="8" name="立方体 7"/>
          <p:cNvSpPr/>
          <p:nvPr/>
        </p:nvSpPr>
        <p:spPr>
          <a:xfrm>
            <a:off x="4718685" y="5800090"/>
            <a:ext cx="2696210" cy="823595"/>
          </a:xfrm>
          <a:prstGeom prst="cub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伟大梦想</a:t>
            </a:r>
            <a:endParaRPr lang="zh-CN" altLang="en-US" sz="2800" b="1">
              <a:solidFill>
                <a:srgbClr val="FF0000"/>
              </a:solidFill>
              <a:latin typeface="微软雅黑" panose="020B0503020204020204" charset="-122"/>
              <a:ea typeface="微软雅黑" panose="020B0503020204020204" charset="-122"/>
            </a:endParaRPr>
          </a:p>
        </p:txBody>
      </p:sp>
      <p:sp>
        <p:nvSpPr>
          <p:cNvPr id="9" name="六边形 8"/>
          <p:cNvSpPr/>
          <p:nvPr/>
        </p:nvSpPr>
        <p:spPr>
          <a:xfrm>
            <a:off x="646430" y="3500120"/>
            <a:ext cx="2113280" cy="1708785"/>
          </a:xfrm>
          <a:prstGeom prst="hexagon">
            <a:avLst/>
          </a:prstGeom>
          <a:solidFill>
            <a:srgbClr val="8FDF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rgbClr val="FF0000"/>
                </a:solidFill>
                <a:latin typeface="微软雅黑" panose="020B0503020204020204" charset="-122"/>
                <a:ea typeface="微软雅黑" panose="020B0503020204020204" charset="-122"/>
                <a:sym typeface="+mn-ea"/>
              </a:rPr>
              <a:t>新时代中国共产党历史使命</a:t>
            </a:r>
            <a:endParaRPr lang="zh-CN" altLang="en-US" sz="2400" b="1">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3520" y="1967230"/>
            <a:ext cx="8696960" cy="3566160"/>
          </a:xfrm>
          <a:solidFill>
            <a:schemeClr val="accent3">
              <a:lumMod val="85000"/>
            </a:schemeClr>
          </a:solidFill>
        </p:spPr>
        <p:txBody>
          <a:bodyPr/>
          <a:lstStyle/>
          <a:p>
            <a:pPr marL="0" indent="0">
              <a:lnSpc>
                <a:spcPct val="150000"/>
              </a:lnSpc>
              <a:buNone/>
            </a:pPr>
            <a:r>
              <a:rPr lang="en-US" altLang="zh-CN" b="1">
                <a:latin typeface="楷体" panose="02010609060101010101" charset="-122"/>
                <a:ea typeface="楷体" panose="02010609060101010101" charset="-122"/>
              </a:rPr>
              <a:t>     </a:t>
            </a:r>
            <a:r>
              <a:rPr lang="zh-CN" altLang="en-US" b="1">
                <a:solidFill>
                  <a:schemeClr val="accent2"/>
                </a:solidFill>
                <a:latin typeface="楷体" panose="02010609060101010101" charset="-122"/>
                <a:ea typeface="楷体" panose="02010609060101010101" charset="-122"/>
              </a:rPr>
              <a:t>新中国成立67年特别是改革开放30多年来，在中国共产党领导下，中国人民在社会主义道路上实现了一个又一个伟大飞跃，取得举世瞩目的伟大成就。今天，我们可以告慰孙中山先生的是，</a:t>
            </a:r>
            <a:r>
              <a:rPr lang="zh-CN" altLang="en-US" b="1">
                <a:solidFill>
                  <a:srgbClr val="FF0000"/>
                </a:solidFill>
              </a:rPr>
              <a:t>我们比历史上任何时期都更接近中华民族伟大复兴的目标</a:t>
            </a:r>
            <a:r>
              <a:rPr lang="zh-CN" altLang="en-US" b="1">
                <a:solidFill>
                  <a:schemeClr val="accent2"/>
                </a:solidFill>
                <a:latin typeface="楷体" panose="02010609060101010101" charset="-122"/>
                <a:ea typeface="楷体" panose="02010609060101010101" charset="-122"/>
              </a:rPr>
              <a:t>，比历史上任何时期都更有信心、有能力实现这个目标。</a:t>
            </a:r>
            <a:endParaRPr lang="zh-CN" altLang="en-US" b="1">
              <a:solidFill>
                <a:schemeClr val="accent2"/>
              </a:solidFill>
              <a:latin typeface="楷体" panose="02010609060101010101" charset="-122"/>
              <a:ea typeface="楷体" panose="02010609060101010101" charset="-122"/>
            </a:endParaRPr>
          </a:p>
          <a:p>
            <a:pPr marL="0" indent="0">
              <a:lnSpc>
                <a:spcPct val="150000"/>
              </a:lnSpc>
              <a:buNone/>
            </a:pPr>
            <a:r>
              <a:rPr lang="en-US" altLang="zh-CN" b="1">
                <a:solidFill>
                  <a:schemeClr val="accent2"/>
                </a:solidFill>
                <a:latin typeface="楷体" panose="02010609060101010101" charset="-122"/>
                <a:ea typeface="楷体" panose="02010609060101010101" charset="-122"/>
              </a:rPr>
              <a:t>   ——2016</a:t>
            </a:r>
            <a:r>
              <a:rPr lang="zh-CN" altLang="en-US" b="1">
                <a:solidFill>
                  <a:schemeClr val="accent2"/>
                </a:solidFill>
                <a:latin typeface="楷体" panose="02010609060101010101" charset="-122"/>
                <a:ea typeface="楷体" panose="02010609060101010101" charset="-122"/>
              </a:rPr>
              <a:t>年习近平在</a:t>
            </a:r>
            <a:r>
              <a:rPr lang="en-US" altLang="zh-CN" b="1">
                <a:solidFill>
                  <a:schemeClr val="accent2"/>
                </a:solidFill>
                <a:latin typeface="楷体" panose="02010609060101010101" charset="-122"/>
                <a:ea typeface="楷体" panose="02010609060101010101" charset="-122"/>
              </a:rPr>
              <a:t>纪念孙中山先生诞辰150周年</a:t>
            </a:r>
            <a:r>
              <a:rPr lang="zh-CN" altLang="en-US" b="1">
                <a:solidFill>
                  <a:schemeClr val="accent2"/>
                </a:solidFill>
                <a:latin typeface="楷体" panose="02010609060101010101" charset="-122"/>
                <a:ea typeface="楷体" panose="02010609060101010101" charset="-122"/>
              </a:rPr>
              <a:t>的讲话</a:t>
            </a:r>
            <a:endParaRPr lang="zh-CN" altLang="en-US" b="1">
              <a:solidFill>
                <a:schemeClr val="accent2"/>
              </a:solidFill>
              <a:latin typeface="楷体" panose="02010609060101010101" charset="-122"/>
              <a:ea typeface="楷体" panose="02010609060101010101" charset="-122"/>
            </a:endParaRPr>
          </a:p>
        </p:txBody>
      </p:sp>
      <p:sp>
        <p:nvSpPr>
          <p:cNvPr id="5" name="文本框 4"/>
          <p:cNvSpPr txBox="1"/>
          <p:nvPr/>
        </p:nvSpPr>
        <p:spPr>
          <a:xfrm>
            <a:off x="121920" y="1332230"/>
            <a:ext cx="8063230" cy="607695"/>
          </a:xfrm>
          <a:prstGeom prst="rect">
            <a:avLst/>
          </a:prstGeom>
          <a:gradFill>
            <a:gsLst>
              <a:gs pos="0">
                <a:srgbClr val="FBFB11"/>
              </a:gs>
              <a:gs pos="100000">
                <a:srgbClr val="92D050"/>
              </a:gs>
            </a:gsLst>
            <a:lin ang="5400000" scaled="0"/>
          </a:gradFill>
        </p:spPr>
        <p:txBody>
          <a:bodyPr wrap="none" rtlCol="0" anchor="t">
            <a:spAutoFit/>
          </a:bodyPr>
          <a:lstStyle/>
          <a:p>
            <a:pPr>
              <a:lnSpc>
                <a:spcPct val="120000"/>
              </a:lnSpc>
            </a:pPr>
            <a:r>
              <a:rPr lang="zh-CN" altLang="en-US" sz="2800" b="1">
                <a:solidFill>
                  <a:srgbClr val="FF0000"/>
                </a:solidFill>
                <a:latin typeface="微软雅黑" panose="020B0503020204020204" charset="-122"/>
                <a:ea typeface="微软雅黑" panose="020B0503020204020204" charset="-122"/>
                <a:sym typeface="+mn-ea"/>
              </a:rPr>
              <a:t>梦想日益成真</a:t>
            </a:r>
            <a:r>
              <a:rPr lang="en-US" altLang="zh-CN" sz="2800" b="1">
                <a:solidFill>
                  <a:srgbClr val="FF0000"/>
                </a:solidFill>
                <a:latin typeface="微软雅黑" panose="020B0503020204020204" charset="-122"/>
                <a:ea typeface="微软雅黑" panose="020B0503020204020204" charset="-122"/>
                <a:sym typeface="+mn-ea"/>
              </a:rPr>
              <a:t>——</a:t>
            </a:r>
            <a:r>
              <a:rPr lang="zh-CN" altLang="en-US" sz="2800" b="1">
                <a:solidFill>
                  <a:srgbClr val="FF0000"/>
                </a:solidFill>
                <a:latin typeface="微软雅黑" panose="020B0503020204020204" charset="-122"/>
                <a:ea typeface="微软雅黑" panose="020B0503020204020204" charset="-122"/>
                <a:sym typeface="+mn-ea"/>
              </a:rPr>
              <a:t>中国特色社会主义事业稳步发展</a:t>
            </a:r>
            <a:endParaRPr lang="zh-CN" altLang="en-US" sz="2800" b="1">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990" y="1192530"/>
            <a:ext cx="8351520" cy="1075055"/>
          </a:xfrm>
        </p:spPr>
        <p:txBody>
          <a:bodyPr/>
          <a:lstStyle/>
          <a:p>
            <a:pPr>
              <a:lnSpc>
                <a:spcPct val="140000"/>
              </a:lnSpc>
            </a:pPr>
            <a:r>
              <a:rPr lang="zh-CN" altLang="en-US" sz="2400">
                <a:solidFill>
                  <a:schemeClr val="accent2"/>
                </a:solidFill>
              </a:rPr>
              <a:t>“中国特色、世界一流、哈工大规格”</a:t>
            </a:r>
            <a:br>
              <a:rPr lang="zh-CN" altLang="en-US" sz="2400">
                <a:solidFill>
                  <a:schemeClr val="accent2"/>
                </a:solidFill>
              </a:rPr>
            </a:br>
            <a:r>
              <a:rPr lang="zh-CN" altLang="en-US" sz="2400">
                <a:solidFill>
                  <a:schemeClr val="accent2"/>
                </a:solidFill>
              </a:rPr>
              <a:t>                         </a:t>
            </a:r>
            <a:r>
              <a:rPr lang="en-US" altLang="zh-CN" sz="2400">
                <a:solidFill>
                  <a:schemeClr val="accent2"/>
                </a:solidFill>
              </a:rPr>
              <a:t>——</a:t>
            </a:r>
            <a:r>
              <a:rPr lang="zh-CN" altLang="en-US" sz="2400">
                <a:solidFill>
                  <a:schemeClr val="accent2"/>
                </a:solidFill>
              </a:rPr>
              <a:t>哈工大威海校区的梦想与战略</a:t>
            </a:r>
            <a:endParaRPr lang="zh-CN" altLang="en-US" sz="2400">
              <a:solidFill>
                <a:schemeClr val="accent2"/>
              </a:solidFill>
            </a:endParaRPr>
          </a:p>
        </p:txBody>
      </p:sp>
      <p:sp>
        <p:nvSpPr>
          <p:cNvPr id="3" name="内容占位符 2"/>
          <p:cNvSpPr>
            <a:spLocks noGrp="1"/>
          </p:cNvSpPr>
          <p:nvPr>
            <p:ph idx="1"/>
          </p:nvPr>
        </p:nvSpPr>
        <p:spPr>
          <a:xfrm>
            <a:off x="325120" y="2267585"/>
            <a:ext cx="8547735" cy="2386330"/>
          </a:xfrm>
        </p:spPr>
        <p:txBody>
          <a:bodyPr/>
          <a:lstStyle/>
          <a:p>
            <a:pPr marL="0" indent="0">
              <a:lnSpc>
                <a:spcPct val="150000"/>
              </a:lnSpc>
              <a:buNone/>
            </a:pPr>
            <a:r>
              <a:rPr lang="en-US" altLang="zh-CN"/>
              <a:t> </a:t>
            </a:r>
            <a:r>
              <a:rPr lang="en-US" altLang="zh-CN" sz="2000"/>
              <a:t>       </a:t>
            </a:r>
            <a:r>
              <a:rPr lang="zh-CN" altLang="en-US" sz="2000">
                <a:latin typeface="华文楷体" panose="02010600040101010101" charset="-122"/>
                <a:ea typeface="华文楷体" panose="02010600040101010101" charset="-122"/>
              </a:rPr>
              <a:t>哈工大威海校区围绕国家海洋强国战略和区域经济社会发展需求，坚持“立足海洋，服务山东，拓展国防，走向国际，面向国民经济主战场”的办学定位“</a:t>
            </a:r>
            <a:r>
              <a:rPr lang="zh-CN" altLang="en-US" sz="2000" b="1">
                <a:solidFill>
                  <a:srgbClr val="FF0000"/>
                </a:solidFill>
                <a:latin typeface="华文楷体" panose="02010600040101010101" charset="-122"/>
                <a:ea typeface="华文楷体" panose="02010600040101010101" charset="-122"/>
              </a:rPr>
              <a:t>一个蓝色（蓝色海洋）、二个智慧（智慧制造和智慧城市）、三个重点（船舶、海洋、车辆）、三新优势（新材料、新信息、新能源）</a:t>
            </a:r>
            <a:r>
              <a:rPr lang="zh-CN" altLang="en-US" sz="2000">
                <a:latin typeface="华文楷体" panose="02010600040101010101" charset="-122"/>
                <a:ea typeface="华文楷体" panose="02010600040101010101" charset="-122"/>
              </a:rPr>
              <a:t>”的学科专业特色发展战略。</a:t>
            </a:r>
            <a:endParaRPr lang="zh-CN" altLang="en-US" sz="2000" b="1">
              <a:solidFill>
                <a:srgbClr val="FF0000"/>
              </a:solidFill>
              <a:latin typeface="华文楷体" panose="02010600040101010101" charset="-122"/>
              <a:ea typeface="华文楷体" panose="02010600040101010101" charset="-122"/>
            </a:endParaRPr>
          </a:p>
        </p:txBody>
      </p:sp>
      <p:pic>
        <p:nvPicPr>
          <p:cNvPr id="4" name="图片 3"/>
          <p:cNvPicPr>
            <a:picLocks noChangeAspect="1"/>
          </p:cNvPicPr>
          <p:nvPr/>
        </p:nvPicPr>
        <p:blipFill>
          <a:blip r:embed="rId1"/>
          <a:stretch>
            <a:fillRect/>
          </a:stretch>
        </p:blipFill>
        <p:spPr>
          <a:xfrm>
            <a:off x="325120" y="4763770"/>
            <a:ext cx="2539365" cy="1904365"/>
          </a:xfrm>
          <a:prstGeom prst="rect">
            <a:avLst/>
          </a:prstGeom>
        </p:spPr>
      </p:pic>
      <p:pic>
        <p:nvPicPr>
          <p:cNvPr id="5" name="图片 4"/>
          <p:cNvPicPr>
            <a:picLocks noChangeAspect="1"/>
          </p:cNvPicPr>
          <p:nvPr/>
        </p:nvPicPr>
        <p:blipFill>
          <a:blip r:embed="rId2"/>
          <a:stretch>
            <a:fillRect/>
          </a:stretch>
        </p:blipFill>
        <p:spPr>
          <a:xfrm>
            <a:off x="2893060" y="4763770"/>
            <a:ext cx="3385185" cy="1904365"/>
          </a:xfrm>
          <a:prstGeom prst="rect">
            <a:avLst/>
          </a:prstGeom>
        </p:spPr>
      </p:pic>
      <p:pic>
        <p:nvPicPr>
          <p:cNvPr id="6" name="图片 5"/>
          <p:cNvPicPr>
            <a:picLocks noChangeAspect="1"/>
          </p:cNvPicPr>
          <p:nvPr/>
        </p:nvPicPr>
        <p:blipFill>
          <a:blip r:embed="rId3"/>
          <a:stretch>
            <a:fillRect/>
          </a:stretch>
        </p:blipFill>
        <p:spPr>
          <a:xfrm>
            <a:off x="6278245" y="4742815"/>
            <a:ext cx="2594610" cy="1946275"/>
          </a:xfrm>
          <a:prstGeom prst="rect">
            <a:avLst/>
          </a:prstGeo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中国梦365个故事：李兵的汽车梦</a:t>
            </a:r>
            <a:endParaRPr lang="zh-CN" altLang="en-US"/>
          </a:p>
        </p:txBody>
      </p:sp>
      <p:pic>
        <p:nvPicPr>
          <p:cNvPr id="4" name="《中国梦365个故事》——我的汽车梦">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1270635" y="2194560"/>
            <a:ext cx="6096000" cy="33909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819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我的中国梦之袁隆平</a:t>
            </a:r>
            <a:endParaRPr lang="zh-CN" altLang="en-US"/>
          </a:p>
        </p:txBody>
      </p:sp>
      <p:pic>
        <p:nvPicPr>
          <p:cNvPr id="4" name="20130624 袁隆平的中国梦[高清版]">
            <a:hlinkClick r:id="" action="ppaction://media"/>
          </p:cNvPr>
          <p:cNvPicPr/>
          <p:nvPr>
            <a:videoFile r:link="rId1"/>
            <p:extLst>
              <p:ext uri="{DAA4B4D4-6D71-4841-9C94-3DE7FCFB9230}">
                <p14:media xmlns:p14="http://schemas.microsoft.com/office/powerpoint/2010/main" r:link="rId2">
                  <p14:trim st="114000.000000"/>
                </p14:media>
              </p:ext>
            </p:extLst>
          </p:nvPr>
        </p:nvPicPr>
        <p:blipFill>
          <a:blip r:embed="rId3"/>
          <a:stretch>
            <a:fillRect/>
          </a:stretch>
        </p:blipFill>
        <p:spPr>
          <a:xfrm>
            <a:off x="1970405" y="2181860"/>
            <a:ext cx="4991100" cy="31115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590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我的中国梦</a:t>
            </a:r>
            <a:r>
              <a:rPr lang="en-US" altLang="zh-CN"/>
              <a:t>——</a:t>
            </a:r>
            <a:r>
              <a:rPr lang="zh-CN" altLang="en-US"/>
              <a:t>黄永玉</a:t>
            </a:r>
            <a:endParaRPr lang="zh-CN" altLang="en-US"/>
          </a:p>
        </p:txBody>
      </p:sp>
      <p:pic>
        <p:nvPicPr>
          <p:cNvPr id="4" name="20131111 黄永玉的中国梦[高清版]">
            <a:hlinkClick r:id="" action="ppaction://media"/>
          </p:cNvPr>
          <p:cNvPicPr/>
          <p:nvPr>
            <a:videoFile r:link="rId1"/>
            <p:extLst>
              <p:ext uri="{DAA4B4D4-6D71-4841-9C94-3DE7FCFB9230}">
                <p14:media xmlns:p14="http://schemas.microsoft.com/office/powerpoint/2010/main" r:link="rId2">
                  <p14:trim st="39000.000000"/>
                </p14:media>
              </p:ext>
            </p:extLst>
          </p:nvPr>
        </p:nvPicPr>
        <p:blipFill>
          <a:blip r:embed="rId3"/>
          <a:stretch>
            <a:fillRect/>
          </a:stretch>
        </p:blipFill>
        <p:spPr>
          <a:xfrm>
            <a:off x="1270635" y="2199640"/>
            <a:ext cx="6096000" cy="3352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4555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hold" display="1">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30375" y="2798445"/>
            <a:ext cx="5346700" cy="673735"/>
          </a:xfrm>
        </p:spPr>
        <p:txBody>
          <a:bodyPr/>
          <a:lstStyle/>
          <a:p>
            <a:r>
              <a:rPr lang="zh-CN" altLang="en-US" sz="3200"/>
              <a:t>讨论：</a:t>
            </a:r>
            <a:br>
              <a:rPr lang="zh-CN" altLang="en-US" sz="3200"/>
            </a:br>
            <a:r>
              <a:rPr lang="zh-CN" altLang="en-US" sz="3200"/>
              <a:t>         个人梦想与国家发展</a:t>
            </a:r>
            <a:endParaRPr lang="zh-CN" altLang="en-US" sz="320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t>第一节  实现中华民族伟大复兴的中国梦</a:t>
            </a:r>
            <a:endParaRPr lang="zh-CN" altLang="en-US"/>
          </a:p>
        </p:txBody>
      </p:sp>
      <p:sp>
        <p:nvSpPr>
          <p:cNvPr id="3" name="内容占位符 2"/>
          <p:cNvSpPr>
            <a:spLocks noGrp="1"/>
          </p:cNvSpPr>
          <p:nvPr>
            <p:ph idx="1"/>
          </p:nvPr>
        </p:nvSpPr>
        <p:spPr>
          <a:xfrm>
            <a:off x="286385" y="1983740"/>
            <a:ext cx="8571865" cy="2391410"/>
          </a:xfrm>
        </p:spPr>
        <p:txBody>
          <a:bodyPr/>
          <a:lstStyle/>
          <a:p>
            <a:pPr marL="0" indent="0">
              <a:buNone/>
            </a:pPr>
            <a:r>
              <a:rPr lang="zh-CN" altLang="en-US" b="1"/>
              <a:t>一 中华民族近代以来最伟大的梦想</a:t>
            </a:r>
            <a:endParaRPr lang="zh-CN" altLang="en-US" b="1"/>
          </a:p>
          <a:p>
            <a:pPr marL="0" indent="0">
              <a:lnSpc>
                <a:spcPct val="150000"/>
              </a:lnSpc>
              <a:buNone/>
            </a:pPr>
            <a:r>
              <a:rPr lang="zh-CN" altLang="en-US"/>
              <a:t>       </a:t>
            </a:r>
            <a:r>
              <a:rPr lang="zh-CN" altLang="en-US" b="1">
                <a:solidFill>
                  <a:schemeClr val="accent2"/>
                </a:solidFill>
              </a:rPr>
              <a:t> 昨天</a:t>
            </a:r>
            <a:r>
              <a:rPr lang="en-US" altLang="zh-CN" b="1">
                <a:solidFill>
                  <a:schemeClr val="accent2"/>
                </a:solidFill>
              </a:rPr>
              <a:t>——</a:t>
            </a:r>
            <a:r>
              <a:rPr lang="zh-CN" altLang="en-US" b="1">
                <a:solidFill>
                  <a:schemeClr val="accent2"/>
                </a:solidFill>
              </a:rPr>
              <a:t>雄关漫道真如铁</a:t>
            </a:r>
            <a:endParaRPr lang="zh-CN" altLang="en-US" b="1">
              <a:solidFill>
                <a:schemeClr val="accent2"/>
              </a:solidFill>
            </a:endParaRPr>
          </a:p>
          <a:p>
            <a:pPr marL="0" indent="0">
              <a:lnSpc>
                <a:spcPct val="150000"/>
              </a:lnSpc>
              <a:buNone/>
            </a:pPr>
            <a:r>
              <a:rPr lang="zh-CN" altLang="en-US" b="1">
                <a:solidFill>
                  <a:schemeClr val="accent2"/>
                </a:solidFill>
              </a:rPr>
              <a:t>        今天</a:t>
            </a:r>
            <a:r>
              <a:rPr lang="en-US" altLang="zh-CN" b="1">
                <a:solidFill>
                  <a:schemeClr val="accent2"/>
                </a:solidFill>
              </a:rPr>
              <a:t>——</a:t>
            </a:r>
            <a:r>
              <a:rPr lang="zh-CN" altLang="en-US" b="1">
                <a:solidFill>
                  <a:schemeClr val="accent2"/>
                </a:solidFill>
              </a:rPr>
              <a:t>人间正道是沧桑</a:t>
            </a:r>
            <a:endParaRPr lang="zh-CN" altLang="en-US" b="1">
              <a:solidFill>
                <a:schemeClr val="accent2"/>
              </a:solidFill>
            </a:endParaRPr>
          </a:p>
          <a:p>
            <a:pPr marL="0" indent="0">
              <a:lnSpc>
                <a:spcPct val="150000"/>
              </a:lnSpc>
              <a:buNone/>
            </a:pPr>
            <a:r>
              <a:rPr lang="zh-CN" altLang="en-US" b="1">
                <a:solidFill>
                  <a:schemeClr val="accent2"/>
                </a:solidFill>
              </a:rPr>
              <a:t>        明天</a:t>
            </a:r>
            <a:r>
              <a:rPr lang="en-US" altLang="zh-CN" b="1">
                <a:solidFill>
                  <a:schemeClr val="accent2"/>
                </a:solidFill>
              </a:rPr>
              <a:t>——</a:t>
            </a:r>
            <a:r>
              <a:rPr lang="zh-CN" altLang="en-US" b="1">
                <a:solidFill>
                  <a:schemeClr val="accent2"/>
                </a:solidFill>
              </a:rPr>
              <a:t>长风破浪会有时</a:t>
            </a:r>
            <a:endParaRPr lang="zh-CN" altLang="en-US" b="1">
              <a:solidFill>
                <a:schemeClr val="accent2"/>
              </a:solidFill>
            </a:endParaRPr>
          </a:p>
        </p:txBody>
      </p:sp>
      <p:pic>
        <p:nvPicPr>
          <p:cNvPr id="7" name="图片 6"/>
          <p:cNvPicPr>
            <a:picLocks noChangeAspect="1"/>
          </p:cNvPicPr>
          <p:nvPr/>
        </p:nvPicPr>
        <p:blipFill>
          <a:blip r:embed="rId1"/>
          <a:srcRect l="14160" r="16216"/>
          <a:stretch>
            <a:fillRect/>
          </a:stretch>
        </p:blipFill>
        <p:spPr>
          <a:xfrm>
            <a:off x="718185" y="4284980"/>
            <a:ext cx="2481580" cy="2428875"/>
          </a:xfrm>
          <a:prstGeom prst="ellipse">
            <a:avLst/>
          </a:prstGeom>
        </p:spPr>
      </p:pic>
      <p:pic>
        <p:nvPicPr>
          <p:cNvPr id="10" name="图片 9"/>
          <p:cNvPicPr>
            <a:picLocks noChangeAspect="1"/>
          </p:cNvPicPr>
          <p:nvPr/>
        </p:nvPicPr>
        <p:blipFill>
          <a:blip r:embed="rId2"/>
          <a:stretch>
            <a:fillRect/>
          </a:stretch>
        </p:blipFill>
        <p:spPr>
          <a:xfrm>
            <a:off x="3475355" y="4284980"/>
            <a:ext cx="2597785" cy="2465070"/>
          </a:xfrm>
          <a:prstGeom prst="ellipse">
            <a:avLst/>
          </a:prstGeom>
        </p:spPr>
      </p:pic>
      <p:pic>
        <p:nvPicPr>
          <p:cNvPr id="11" name="图片 10"/>
          <p:cNvPicPr>
            <a:picLocks noChangeAspect="1"/>
          </p:cNvPicPr>
          <p:nvPr/>
        </p:nvPicPr>
        <p:blipFill>
          <a:blip r:embed="rId3"/>
          <a:stretch>
            <a:fillRect/>
          </a:stretch>
        </p:blipFill>
        <p:spPr>
          <a:xfrm>
            <a:off x="6349365" y="4284980"/>
            <a:ext cx="2508885" cy="2428875"/>
          </a:xfrm>
          <a:prstGeom prst="ellipse">
            <a:avLst/>
          </a:prstGeom>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990" y="1427480"/>
            <a:ext cx="8373745" cy="675640"/>
          </a:xfrm>
        </p:spPr>
        <p:txBody>
          <a:bodyPr/>
          <a:lstStyle/>
          <a:p>
            <a:pPr algn="ctr"/>
            <a:r>
              <a:rPr lang="zh-CN" altLang="en-US"/>
              <a:t>第二节 建成社会主义现代化强国的战略安排</a:t>
            </a:r>
            <a:endParaRPr lang="zh-CN" altLang="en-US"/>
          </a:p>
        </p:txBody>
      </p:sp>
      <p:pic>
        <p:nvPicPr>
          <p:cNvPr id="6" name="图片 5"/>
          <p:cNvPicPr>
            <a:picLocks noChangeAspect="1"/>
          </p:cNvPicPr>
          <p:nvPr/>
        </p:nvPicPr>
        <p:blipFill>
          <a:blip r:embed="rId1"/>
          <a:srcRect b="8022"/>
          <a:stretch>
            <a:fillRect/>
          </a:stretch>
        </p:blipFill>
        <p:spPr>
          <a:xfrm>
            <a:off x="1954530" y="2419350"/>
            <a:ext cx="5234940" cy="3611245"/>
          </a:xfrm>
          <a:prstGeom prst="rect">
            <a:avLst/>
          </a:prstGeom>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292100" y="1348105"/>
            <a:ext cx="8559165" cy="4464050"/>
          </a:xfrm>
          <a:prstGeom prst="rect">
            <a:avLst/>
          </a:prstGeom>
          <a:noFill/>
          <a:ln w="9525">
            <a:noFill/>
          </a:ln>
        </p:spPr>
        <p:txBody>
          <a:bodyPr/>
          <a:lst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微软雅黑" panose="020B0503020204020204" charset="-122"/>
                <a:ea typeface="微软雅黑" panose="020B0503020204020204" charset="-122"/>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a:lstStyle>
          <a:p>
            <a:pPr marL="0" indent="0">
              <a:lnSpc>
                <a:spcPct val="140000"/>
              </a:lnSpc>
              <a:buNone/>
            </a:pPr>
            <a:r>
              <a:rPr lang="zh-CN" altLang="en-US" sz="2800" b="1">
                <a:solidFill>
                  <a:srgbClr val="FF0000"/>
                </a:solidFill>
              </a:rPr>
              <a:t>一  开启全面建设社会主义现代化强国的新征程</a:t>
            </a:r>
            <a:endParaRPr lang="zh-CN" altLang="en-US" sz="2800" b="1">
              <a:solidFill>
                <a:srgbClr val="FF0000"/>
              </a:solidFill>
            </a:endParaRPr>
          </a:p>
          <a:p>
            <a:pPr marL="0" indent="0">
              <a:lnSpc>
                <a:spcPct val="140000"/>
              </a:lnSpc>
              <a:buNone/>
            </a:pPr>
            <a:r>
              <a:rPr lang="zh-CN" altLang="en-US" b="1">
                <a:solidFill>
                  <a:schemeClr val="accent2"/>
                </a:solidFill>
              </a:rPr>
              <a:t>    （一）新阶段，新起点</a:t>
            </a:r>
            <a:endParaRPr lang="zh-CN" altLang="en-US" b="1">
              <a:solidFill>
                <a:schemeClr val="accent2"/>
              </a:solidFill>
            </a:endParaRPr>
          </a:p>
          <a:p>
            <a:pPr marL="0" indent="0">
              <a:lnSpc>
                <a:spcPct val="140000"/>
              </a:lnSpc>
              <a:buNone/>
            </a:pPr>
            <a:r>
              <a:rPr lang="zh-CN" altLang="en-US"/>
              <a:t>    </a:t>
            </a:r>
            <a:r>
              <a:rPr lang="zh-CN" altLang="en-US">
                <a:solidFill>
                  <a:schemeClr val="accent2"/>
                </a:solidFill>
              </a:rPr>
              <a:t>   </a:t>
            </a:r>
            <a:r>
              <a:rPr lang="zh-CN" altLang="en-US">
                <a:solidFill>
                  <a:schemeClr val="tx1"/>
                </a:solidFill>
              </a:rPr>
              <a:t>  </a:t>
            </a:r>
            <a:r>
              <a:rPr lang="zh-CN" altLang="en-US" b="1">
                <a:solidFill>
                  <a:schemeClr val="tx1"/>
                </a:solidFill>
                <a:latin typeface="楷体" panose="02010609060101010101" charset="-122"/>
                <a:ea typeface="楷体" panose="02010609060101010101" charset="-122"/>
              </a:rPr>
              <a:t>2017年中国GDP总量827122亿元，世界第二。5年来，中国经济年均增长7.1%，远高于同期世界2.5%和发展中经济体4%的平均增长水平。</a:t>
            </a:r>
            <a:endParaRPr lang="zh-CN" altLang="en-US" b="1">
              <a:solidFill>
                <a:schemeClr val="tx1"/>
              </a:solidFill>
              <a:latin typeface="楷体" panose="02010609060101010101" charset="-122"/>
              <a:ea typeface="楷体" panose="02010609060101010101" charset="-122"/>
            </a:endParaRPr>
          </a:p>
          <a:p>
            <a:pPr marL="0" indent="0">
              <a:lnSpc>
                <a:spcPct val="140000"/>
              </a:lnSpc>
              <a:buNone/>
            </a:pPr>
            <a:r>
              <a:rPr lang="zh-CN" altLang="en-US" b="1">
                <a:solidFill>
                  <a:schemeClr val="tx1"/>
                </a:solidFill>
                <a:latin typeface="楷体" panose="02010609060101010101" charset="-122"/>
                <a:ea typeface="楷体" panose="02010609060101010101" charset="-122"/>
              </a:rPr>
              <a:t>     美国《华尔街日报》刊文称，如果没有中国经济的强劲增长，过去5年全球GDP将少增三分之一。</a:t>
            </a:r>
            <a:endParaRPr lang="zh-CN" altLang="en-US" b="1">
              <a:solidFill>
                <a:schemeClr val="tx1"/>
              </a:solidFill>
              <a:latin typeface="楷体" panose="02010609060101010101" charset="-122"/>
              <a:ea typeface="楷体" panose="02010609060101010101" charset="-122"/>
            </a:endParaRP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现实：新时代，新成绩</a:t>
            </a:r>
            <a:endParaRPr lang="zh-CN" altLang="en-US"/>
          </a:p>
        </p:txBody>
      </p:sp>
      <p:pic>
        <p:nvPicPr>
          <p:cNvPr id="5" name="2017数字五年：中国制造新高度">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2018030" y="2103120"/>
            <a:ext cx="5108575" cy="35985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615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1389380"/>
            <a:ext cx="8585200" cy="633730"/>
          </a:xfrm>
        </p:spPr>
        <p:txBody>
          <a:bodyPr/>
          <a:lstStyle/>
          <a:p>
            <a:pPr>
              <a:lnSpc>
                <a:spcPct val="120000"/>
              </a:lnSpc>
            </a:pPr>
            <a:r>
              <a:rPr lang="zh-CN" altLang="en-US">
                <a:solidFill>
                  <a:schemeClr val="accent2"/>
                </a:solidFill>
                <a:sym typeface="+mn-ea"/>
              </a:rPr>
              <a:t>历史：</a:t>
            </a:r>
            <a:r>
              <a:rPr lang="en-US" altLang="zh-CN">
                <a:solidFill>
                  <a:schemeClr val="accent2"/>
                </a:solidFill>
                <a:sym typeface="+mn-ea"/>
              </a:rPr>
              <a:t>2019</a:t>
            </a:r>
            <a:r>
              <a:rPr lang="zh-CN" altLang="en-US">
                <a:solidFill>
                  <a:schemeClr val="accent2"/>
                </a:solidFill>
                <a:sym typeface="+mn-ea"/>
              </a:rPr>
              <a:t>年建国</a:t>
            </a:r>
            <a:r>
              <a:rPr lang="en-US" altLang="zh-CN">
                <a:solidFill>
                  <a:schemeClr val="accent2"/>
                </a:solidFill>
                <a:sym typeface="+mn-ea"/>
              </a:rPr>
              <a:t>70</a:t>
            </a:r>
            <a:r>
              <a:rPr lang="zh-CN" altLang="en-US">
                <a:solidFill>
                  <a:schemeClr val="accent2"/>
                </a:solidFill>
                <a:sym typeface="+mn-ea"/>
              </a:rPr>
              <a:t>周年，</a:t>
            </a:r>
            <a:r>
              <a:rPr lang="en-US" altLang="zh-CN">
                <a:solidFill>
                  <a:schemeClr val="accent2"/>
                </a:solidFill>
                <a:sym typeface="+mn-ea"/>
              </a:rPr>
              <a:t>2018</a:t>
            </a:r>
            <a:r>
              <a:rPr lang="zh-CN" altLang="en-US">
                <a:solidFill>
                  <a:schemeClr val="accent2"/>
                </a:solidFill>
                <a:sym typeface="+mn-ea"/>
              </a:rPr>
              <a:t>年改革开放四十年</a:t>
            </a:r>
            <a:endParaRPr lang="zh-CN" altLang="en-US">
              <a:solidFill>
                <a:schemeClr val="accent2"/>
              </a:solidFill>
              <a:sym typeface="+mn-ea"/>
            </a:endParaRPr>
          </a:p>
        </p:txBody>
      </p:sp>
      <p:pic>
        <p:nvPicPr>
          <p:cNvPr id="4" name="图片 3"/>
          <p:cNvPicPr>
            <a:picLocks noChangeAspect="1"/>
          </p:cNvPicPr>
          <p:nvPr/>
        </p:nvPicPr>
        <p:blipFill>
          <a:blip r:embed="rId1"/>
          <a:stretch>
            <a:fillRect/>
          </a:stretch>
        </p:blipFill>
        <p:spPr>
          <a:xfrm>
            <a:off x="279400" y="2344420"/>
            <a:ext cx="4605655" cy="3110865"/>
          </a:xfrm>
          <a:prstGeom prst="rect">
            <a:avLst/>
          </a:prstGeom>
        </p:spPr>
      </p:pic>
      <p:pic>
        <p:nvPicPr>
          <p:cNvPr id="5" name="图片 4"/>
          <p:cNvPicPr>
            <a:picLocks noChangeAspect="1"/>
          </p:cNvPicPr>
          <p:nvPr/>
        </p:nvPicPr>
        <p:blipFill>
          <a:blip r:embed="rId2"/>
          <a:stretch>
            <a:fillRect/>
          </a:stretch>
        </p:blipFill>
        <p:spPr>
          <a:xfrm>
            <a:off x="4885055" y="2312670"/>
            <a:ext cx="3979545" cy="3302635"/>
          </a:xfrm>
          <a:prstGeom prst="rect">
            <a:avLst/>
          </a:prstGeom>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a:solidFill>
                  <a:schemeClr val="accent2"/>
                </a:solidFill>
              </a:rPr>
              <a:t>（二）奋斗目标与发展战略的变化</a:t>
            </a:r>
            <a:endParaRPr lang="zh-CN" altLang="en-US" sz="2400">
              <a:solidFill>
                <a:schemeClr val="accent2"/>
              </a:solidFill>
            </a:endParaRPr>
          </a:p>
        </p:txBody>
      </p:sp>
      <p:sp>
        <p:nvSpPr>
          <p:cNvPr id="3" name="内容占位符 2"/>
          <p:cNvSpPr>
            <a:spLocks noGrp="1"/>
          </p:cNvSpPr>
          <p:nvPr>
            <p:ph idx="1"/>
          </p:nvPr>
        </p:nvSpPr>
        <p:spPr>
          <a:xfrm>
            <a:off x="325120" y="1997710"/>
            <a:ext cx="8493760" cy="3989705"/>
          </a:xfrm>
        </p:spPr>
        <p:txBody>
          <a:bodyPr/>
          <a:lstStyle/>
          <a:p>
            <a:pPr marL="0" indent="0">
              <a:buNone/>
            </a:pPr>
            <a:r>
              <a:rPr lang="zh-CN" altLang="en-US" dirty="0">
                <a:solidFill>
                  <a:schemeClr val="tx1"/>
                </a:solidFill>
                <a:sym typeface="+mn-ea"/>
              </a:rPr>
              <a:t>十三大确立了邓小平提出的“三步走”发展战略</a:t>
            </a:r>
            <a:endParaRPr lang="zh-CN" altLang="en-US" dirty="0">
              <a:solidFill>
                <a:schemeClr val="tx1"/>
              </a:solidFill>
              <a:latin typeface="微软雅黑" panose="020B0503020204020204" charset="-122"/>
              <a:ea typeface="微软雅黑" panose="020B0503020204020204" charset="-122"/>
              <a:sym typeface="+mn-ea"/>
            </a:endParaRPr>
          </a:p>
          <a:p>
            <a:pPr marL="457200" lvl="1" indent="0">
              <a:lnSpc>
                <a:spcPct val="140000"/>
              </a:lnSpc>
              <a:buClr>
                <a:srgbClr val="FF0000"/>
              </a:buClr>
              <a:buNone/>
            </a:pPr>
            <a:r>
              <a:rPr lang="zh-CN" altLang="en-US" dirty="0">
                <a:latin typeface="黑体" panose="02010609060101010101" pitchFamily="2" charset="-122"/>
                <a:ea typeface="黑体" panose="02010609060101010101" pitchFamily="2" charset="-122"/>
                <a:sym typeface="+mn-ea"/>
              </a:rPr>
              <a:t>   第一步，从1981年到1990年，实现国民生产总值比1980年翻一番，解决人民的温饱问题。</a:t>
            </a:r>
            <a:r>
              <a:rPr lang="zh-CN" altLang="en-US" b="1" dirty="0">
                <a:solidFill>
                  <a:srgbClr val="FF0000"/>
                </a:solidFill>
                <a:latin typeface="黑体" panose="02010609060101010101" pitchFamily="2" charset="-122"/>
                <a:ea typeface="黑体" panose="02010609060101010101" pitchFamily="2" charset="-122"/>
                <a:sym typeface="+mn-ea"/>
              </a:rPr>
              <a:t>      （已完成）</a:t>
            </a:r>
            <a:endParaRPr lang="zh-CN" altLang="en-US" b="1" dirty="0">
              <a:solidFill>
                <a:srgbClr val="FF0000"/>
              </a:solidFill>
              <a:latin typeface="黑体" panose="02010609060101010101" pitchFamily="2" charset="-122"/>
              <a:ea typeface="黑体" panose="02010609060101010101" pitchFamily="2" charset="-122"/>
              <a:sym typeface="+mn-ea"/>
            </a:endParaRPr>
          </a:p>
          <a:p>
            <a:pPr marL="457200" lvl="1" indent="0">
              <a:lnSpc>
                <a:spcPct val="140000"/>
              </a:lnSpc>
              <a:buClr>
                <a:srgbClr val="FF0000"/>
              </a:buClr>
              <a:buNone/>
            </a:pPr>
            <a:r>
              <a:rPr lang="zh-CN" altLang="en-US" dirty="0">
                <a:latin typeface="黑体" panose="02010609060101010101" pitchFamily="2" charset="-122"/>
                <a:ea typeface="黑体" panose="02010609060101010101" pitchFamily="2" charset="-122"/>
                <a:sym typeface="+mn-ea"/>
              </a:rPr>
              <a:t>   第二步，从1991年到20世纪末，使国民生产总值翻一番，达到小康水平。                    </a:t>
            </a:r>
            <a:r>
              <a:rPr lang="zh-CN" altLang="en-US" b="1" dirty="0">
                <a:solidFill>
                  <a:srgbClr val="FF0000"/>
                </a:solidFill>
                <a:latin typeface="黑体" panose="02010609060101010101" pitchFamily="2" charset="-122"/>
                <a:ea typeface="黑体" panose="02010609060101010101" pitchFamily="2" charset="-122"/>
                <a:sym typeface="+mn-ea"/>
              </a:rPr>
              <a:t>（已完成）</a:t>
            </a:r>
            <a:endParaRPr lang="zh-CN" altLang="en-US" dirty="0">
              <a:latin typeface="黑体" panose="02010609060101010101" pitchFamily="2" charset="-122"/>
              <a:ea typeface="黑体" panose="02010609060101010101" pitchFamily="2" charset="-122"/>
            </a:endParaRPr>
          </a:p>
          <a:p>
            <a:pPr marL="457200" lvl="1" indent="0">
              <a:lnSpc>
                <a:spcPct val="140000"/>
              </a:lnSpc>
              <a:buClr>
                <a:srgbClr val="FF0000"/>
              </a:buClr>
              <a:buNone/>
            </a:pPr>
            <a:r>
              <a:rPr lang="zh-CN" altLang="en-US" dirty="0">
                <a:latin typeface="黑体" panose="02010609060101010101" pitchFamily="2" charset="-122"/>
                <a:ea typeface="黑体" panose="02010609060101010101" pitchFamily="2" charset="-122"/>
                <a:sym typeface="+mn-ea"/>
              </a:rPr>
              <a:t>   第三步，到21世纪中叶，国民生产总值再翻两番，达到中等发达国家水平，基本实现现代化。</a:t>
            </a:r>
            <a:r>
              <a:rPr lang="zh-CN" altLang="en-US" b="1" dirty="0">
                <a:solidFill>
                  <a:srgbClr val="FF0000"/>
                </a:solidFill>
                <a:latin typeface="黑体" panose="02010609060101010101" pitchFamily="2" charset="-122"/>
                <a:ea typeface="黑体" panose="02010609060101010101" pitchFamily="2" charset="-122"/>
                <a:sym typeface="+mn-ea"/>
              </a:rPr>
              <a:t>  （进行中）</a:t>
            </a:r>
            <a:r>
              <a:rPr lang="zh-CN" altLang="en-US" dirty="0">
                <a:sym typeface="+mn-ea"/>
              </a:rPr>
              <a:t> </a:t>
            </a:r>
            <a:endParaRPr lang="zh-CN" altLang="en-US"/>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229600" cy="1082040"/>
          </a:xfrm>
        </p:spPr>
        <p:txBody>
          <a:bodyPr/>
          <a:lstStyle/>
          <a:p>
            <a:r>
              <a:rPr lang="zh-CN" altLang="en-US" dirty="0">
                <a:solidFill>
                  <a:schemeClr val="accent2"/>
                </a:solidFill>
                <a:sym typeface="+mn-ea"/>
              </a:rPr>
              <a:t>十五大新</a:t>
            </a:r>
            <a:r>
              <a:rPr lang="en-US" altLang="zh-CN" dirty="0">
                <a:solidFill>
                  <a:schemeClr val="accent2"/>
                </a:solidFill>
                <a:sym typeface="+mn-ea"/>
              </a:rPr>
              <a:t>“</a:t>
            </a:r>
            <a:r>
              <a:rPr lang="zh-CN" altLang="en-US" dirty="0">
                <a:solidFill>
                  <a:schemeClr val="accent2"/>
                </a:solidFill>
                <a:sym typeface="+mn-ea"/>
              </a:rPr>
              <a:t>三步走</a:t>
            </a:r>
            <a:r>
              <a:rPr lang="en-US" altLang="zh-CN" dirty="0">
                <a:solidFill>
                  <a:schemeClr val="accent2"/>
                </a:solidFill>
                <a:sym typeface="+mn-ea"/>
              </a:rPr>
              <a:t>”</a:t>
            </a:r>
            <a:r>
              <a:rPr lang="zh-CN" altLang="en-US" dirty="0">
                <a:solidFill>
                  <a:schemeClr val="accent2"/>
                </a:solidFill>
                <a:sym typeface="+mn-ea"/>
              </a:rPr>
              <a:t>发展战略</a:t>
            </a:r>
            <a:br>
              <a:rPr lang="zh-CN" altLang="en-US" dirty="0">
                <a:solidFill>
                  <a:schemeClr val="accent2"/>
                </a:solidFill>
                <a:sym typeface="+mn-ea"/>
              </a:rPr>
            </a:br>
            <a:r>
              <a:rPr lang="zh-CN" altLang="en-US" dirty="0">
                <a:solidFill>
                  <a:schemeClr val="accent2"/>
                </a:solidFill>
                <a:sym typeface="+mn-ea"/>
              </a:rPr>
              <a:t>        “两个一百年”奋斗目标</a:t>
            </a:r>
            <a:endParaRPr lang="zh-CN" altLang="en-US" dirty="0">
              <a:solidFill>
                <a:schemeClr val="accent2"/>
              </a:solidFill>
              <a:sym typeface="+mn-ea"/>
            </a:endParaRPr>
          </a:p>
        </p:txBody>
      </p:sp>
      <p:sp>
        <p:nvSpPr>
          <p:cNvPr id="3" name="内容占位符 2"/>
          <p:cNvSpPr>
            <a:spLocks noGrp="1"/>
          </p:cNvSpPr>
          <p:nvPr>
            <p:ph idx="1"/>
          </p:nvPr>
        </p:nvSpPr>
        <p:spPr>
          <a:xfrm>
            <a:off x="325120" y="2273935"/>
            <a:ext cx="8493760" cy="3989705"/>
          </a:xfrm>
        </p:spPr>
        <p:txBody>
          <a:bodyPr/>
          <a:lstStyle/>
          <a:p>
            <a:pPr marL="0" lvl="1" indent="0">
              <a:lnSpc>
                <a:spcPct val="140000"/>
              </a:lnSpc>
              <a:buClr>
                <a:srgbClr val="FF0000"/>
              </a:buClr>
              <a:buNone/>
            </a:pPr>
            <a:r>
              <a:rPr lang="zh-CN" altLang="en-US" dirty="0">
                <a:latin typeface="黑体" panose="02010609060101010101" pitchFamily="2" charset="-122"/>
                <a:ea typeface="黑体" panose="02010609060101010101" pitchFamily="2" charset="-122"/>
                <a:sym typeface="+mn-ea"/>
              </a:rPr>
              <a:t>    第一步，21世纪第一个10年，实现国民生产总值比2000年翻一番，使人民的小康生活更加富裕，形成比较完善的社会主义市场经济体制。</a:t>
            </a:r>
            <a:r>
              <a:rPr lang="zh-CN" altLang="en-US" b="1" dirty="0">
                <a:solidFill>
                  <a:srgbClr val="FF0000"/>
                </a:solidFill>
                <a:latin typeface="黑体" panose="02010609060101010101" pitchFamily="2" charset="-122"/>
                <a:ea typeface="黑体" panose="02010609060101010101" pitchFamily="2" charset="-122"/>
                <a:sym typeface="+mn-ea"/>
              </a:rPr>
              <a:t>（已经实现）</a:t>
            </a:r>
            <a:endParaRPr lang="zh-CN" altLang="en-US" b="1" dirty="0">
              <a:solidFill>
                <a:srgbClr val="FF0000"/>
              </a:solidFill>
              <a:latin typeface="黑体" panose="02010609060101010101" pitchFamily="2" charset="-122"/>
              <a:ea typeface="黑体" panose="02010609060101010101" pitchFamily="2" charset="-122"/>
              <a:sym typeface="+mn-ea"/>
            </a:endParaRPr>
          </a:p>
          <a:p>
            <a:pPr marL="0" lvl="1" indent="0">
              <a:lnSpc>
                <a:spcPct val="140000"/>
              </a:lnSpc>
              <a:buClr>
                <a:srgbClr val="FF0000"/>
              </a:buClr>
              <a:buNone/>
            </a:pPr>
            <a:r>
              <a:rPr lang="zh-CN" altLang="en-US" dirty="0">
                <a:latin typeface="黑体" panose="02010609060101010101" pitchFamily="2" charset="-122"/>
                <a:ea typeface="黑体" panose="02010609060101010101" pitchFamily="2" charset="-122"/>
                <a:sym typeface="+mn-ea"/>
              </a:rPr>
              <a:t>    第二步，到</a:t>
            </a:r>
            <a:r>
              <a:rPr lang="zh-CN" altLang="en-US" b="1" dirty="0">
                <a:solidFill>
                  <a:srgbClr val="FF0000"/>
                </a:solidFill>
                <a:latin typeface="黑体" panose="02010609060101010101" pitchFamily="2" charset="-122"/>
                <a:ea typeface="黑体" panose="02010609060101010101" pitchFamily="2" charset="-122"/>
                <a:sym typeface="+mn-ea"/>
              </a:rPr>
              <a:t>建党100周年</a:t>
            </a:r>
            <a:r>
              <a:rPr lang="zh-CN" altLang="en-US" dirty="0">
                <a:latin typeface="黑体" panose="02010609060101010101" pitchFamily="2" charset="-122"/>
                <a:ea typeface="黑体" panose="02010609060101010101" pitchFamily="2" charset="-122"/>
                <a:sym typeface="+mn-ea"/>
              </a:rPr>
              <a:t>时，使国民经济更加发展，各项制度更加完善。</a:t>
            </a:r>
            <a:endParaRPr lang="zh-CN" altLang="en-US" dirty="0">
              <a:latin typeface="黑体" panose="02010609060101010101" pitchFamily="2" charset="-122"/>
              <a:ea typeface="黑体" panose="02010609060101010101" pitchFamily="2" charset="-122"/>
            </a:endParaRPr>
          </a:p>
          <a:p>
            <a:pPr marL="0" lvl="1" indent="0">
              <a:lnSpc>
                <a:spcPct val="140000"/>
              </a:lnSpc>
              <a:buClr>
                <a:srgbClr val="FF0000"/>
              </a:buClr>
              <a:buNone/>
            </a:pPr>
            <a:r>
              <a:rPr lang="zh-CN" altLang="en-US" dirty="0">
                <a:latin typeface="黑体" panose="02010609060101010101" pitchFamily="2" charset="-122"/>
                <a:ea typeface="黑体" panose="02010609060101010101" pitchFamily="2" charset="-122"/>
                <a:sym typeface="+mn-ea"/>
              </a:rPr>
              <a:t>    第三步，到</a:t>
            </a:r>
            <a:r>
              <a:rPr lang="zh-CN" altLang="en-US" b="1" dirty="0">
                <a:solidFill>
                  <a:srgbClr val="FF0000"/>
                </a:solidFill>
                <a:latin typeface="黑体" panose="02010609060101010101" pitchFamily="2" charset="-122"/>
                <a:ea typeface="黑体" panose="02010609060101010101" pitchFamily="2" charset="-122"/>
                <a:sym typeface="+mn-ea"/>
              </a:rPr>
              <a:t>建国100周年</a:t>
            </a:r>
            <a:r>
              <a:rPr lang="zh-CN" altLang="en-US" dirty="0">
                <a:latin typeface="黑体" panose="02010609060101010101" pitchFamily="2" charset="-122"/>
                <a:ea typeface="黑体" panose="02010609060101010101" pitchFamily="2" charset="-122"/>
                <a:sym typeface="+mn-ea"/>
              </a:rPr>
              <a:t>时，基本实现现代化，建成富强民主文明的社会主义国家。</a:t>
            </a:r>
            <a:endParaRPr lang="zh-CN" altLang="en-US"/>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十六大全面建设小康社会</a:t>
            </a:r>
            <a:endParaRPr lang="zh-CN" altLang="en-US"/>
          </a:p>
        </p:txBody>
      </p:sp>
      <p:sp>
        <p:nvSpPr>
          <p:cNvPr id="3" name="内容占位符 2"/>
          <p:cNvSpPr>
            <a:spLocks noGrp="1"/>
          </p:cNvSpPr>
          <p:nvPr>
            <p:ph idx="1"/>
          </p:nvPr>
        </p:nvSpPr>
        <p:spPr>
          <a:xfrm>
            <a:off x="300990" y="2103120"/>
            <a:ext cx="8507095" cy="3411220"/>
          </a:xfrm>
        </p:spPr>
        <p:txBody>
          <a:bodyPr/>
          <a:lstStyle/>
          <a:p>
            <a:pPr marL="0" indent="0">
              <a:lnSpc>
                <a:spcPct val="170000"/>
              </a:lnSpc>
              <a:buNone/>
            </a:pPr>
            <a:r>
              <a:rPr lang="en-US" altLang="zh-CN"/>
              <a:t>       </a:t>
            </a:r>
            <a:r>
              <a:rPr lang="zh-CN" altLang="en-US"/>
              <a:t>十六大报告提出要</a:t>
            </a:r>
            <a:r>
              <a:rPr lang="zh-CN" altLang="en-US" b="1">
                <a:solidFill>
                  <a:schemeClr val="accent2"/>
                </a:solidFill>
              </a:rPr>
              <a:t>用</a:t>
            </a:r>
            <a:r>
              <a:rPr lang="en-US" altLang="zh-CN" b="1">
                <a:solidFill>
                  <a:schemeClr val="accent2"/>
                </a:solidFill>
              </a:rPr>
              <a:t>20</a:t>
            </a:r>
            <a:r>
              <a:rPr lang="zh-CN" altLang="en-US" b="1">
                <a:solidFill>
                  <a:schemeClr val="accent2"/>
                </a:solidFill>
              </a:rPr>
              <a:t>年时间全面建设小康社会</a:t>
            </a:r>
            <a:r>
              <a:rPr lang="zh-CN" altLang="en-US"/>
              <a:t>。小康社会既是发展战略，又是发展阶段。十六大报告指出，现在达到的小康还是低水平的、不全面的、发展不平衡的小康，是总体上达到小康水平。我们要经过今后</a:t>
            </a:r>
            <a:r>
              <a:rPr lang="en-US" altLang="zh-CN"/>
              <a:t>20</a:t>
            </a:r>
            <a:r>
              <a:rPr lang="zh-CN" altLang="en-US"/>
              <a:t>年的奋斗，逐步实现从</a:t>
            </a:r>
            <a:r>
              <a:rPr lang="en-US" altLang="zh-CN"/>
              <a:t>“</a:t>
            </a:r>
            <a:r>
              <a:rPr lang="zh-CN" altLang="en-US"/>
              <a:t>总体小康</a:t>
            </a:r>
            <a:r>
              <a:rPr lang="en-US" altLang="zh-CN"/>
              <a:t>”</a:t>
            </a:r>
            <a:r>
              <a:rPr lang="zh-CN" altLang="en-US"/>
              <a:t>到</a:t>
            </a:r>
            <a:r>
              <a:rPr lang="en-US" altLang="zh-CN"/>
              <a:t>“</a:t>
            </a:r>
            <a:r>
              <a:rPr lang="zh-CN" altLang="en-US"/>
              <a:t>全面小康</a:t>
            </a:r>
            <a:r>
              <a:rPr lang="en-US" altLang="zh-CN"/>
              <a:t>”</a:t>
            </a:r>
            <a:r>
              <a:rPr lang="zh-CN" altLang="en-US"/>
              <a:t>的转化。</a:t>
            </a:r>
            <a:endParaRPr lang="zh-CN" altLang="en-US"/>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6380" y="1299845"/>
            <a:ext cx="8651240" cy="4897755"/>
          </a:xfrm>
        </p:spPr>
        <p:txBody>
          <a:bodyPr/>
          <a:lstStyle/>
          <a:p>
            <a:pPr marL="0" indent="0">
              <a:lnSpc>
                <a:spcPct val="130000"/>
              </a:lnSpc>
              <a:buNone/>
            </a:pPr>
            <a:r>
              <a:rPr lang="zh-CN" altLang="en-US" sz="2800" b="1">
                <a:solidFill>
                  <a:srgbClr val="FF0000"/>
                </a:solidFill>
              </a:rPr>
              <a:t>十七大提出了实现全面小康社会的新要求</a:t>
            </a:r>
            <a:endParaRPr lang="zh-CN" altLang="en-US" sz="2800" b="1">
              <a:solidFill>
                <a:srgbClr val="FF0000"/>
              </a:solidFill>
            </a:endParaRPr>
          </a:p>
          <a:p>
            <a:pPr marL="0" indent="0">
              <a:lnSpc>
                <a:spcPct val="130000"/>
              </a:lnSpc>
              <a:buNone/>
            </a:pPr>
            <a:r>
              <a:rPr lang="zh-CN" altLang="en-US"/>
              <a:t>　</a:t>
            </a:r>
            <a:r>
              <a:rPr lang="en-US" altLang="zh-CN"/>
              <a:t>1</a:t>
            </a:r>
            <a:r>
              <a:rPr lang="zh-CN" altLang="en-US"/>
              <a:t>、增强发展协调性，努力实现经济又好又快发展。</a:t>
            </a:r>
            <a:endParaRPr lang="zh-CN" altLang="en-US"/>
          </a:p>
          <a:p>
            <a:pPr marL="0" indent="0">
              <a:lnSpc>
                <a:spcPct val="130000"/>
              </a:lnSpc>
              <a:buNone/>
            </a:pPr>
            <a:r>
              <a:rPr lang="zh-CN" altLang="en-US"/>
              <a:t>　</a:t>
            </a:r>
            <a:r>
              <a:rPr lang="en-US" altLang="zh-CN"/>
              <a:t>2</a:t>
            </a:r>
            <a:r>
              <a:rPr lang="zh-CN" altLang="en-US"/>
              <a:t>、扩大社会主义民主，更好保障人民权益和社会公平正义。</a:t>
            </a:r>
            <a:endParaRPr lang="zh-CN" altLang="en-US"/>
          </a:p>
          <a:p>
            <a:pPr marL="0" indent="0">
              <a:lnSpc>
                <a:spcPct val="130000"/>
              </a:lnSpc>
              <a:buNone/>
            </a:pPr>
            <a:r>
              <a:rPr lang="zh-CN" altLang="en-US"/>
              <a:t>　</a:t>
            </a:r>
            <a:r>
              <a:rPr lang="en-US" altLang="zh-CN"/>
              <a:t>3</a:t>
            </a:r>
            <a:r>
              <a:rPr lang="zh-CN" altLang="en-US"/>
              <a:t>、加强文化建设，明显提高全民族文明素质。</a:t>
            </a:r>
            <a:endParaRPr lang="zh-CN" altLang="en-US"/>
          </a:p>
          <a:p>
            <a:pPr marL="0" indent="0">
              <a:lnSpc>
                <a:spcPct val="130000"/>
              </a:lnSpc>
              <a:buNone/>
            </a:pPr>
            <a:r>
              <a:rPr lang="zh-CN" altLang="en-US"/>
              <a:t>　</a:t>
            </a:r>
            <a:r>
              <a:rPr lang="en-US" altLang="zh-CN"/>
              <a:t>4</a:t>
            </a:r>
            <a:r>
              <a:rPr lang="zh-CN" altLang="en-US"/>
              <a:t>、加快发展社会事业，全面改善人民生活。教育、就业、社会保障体系、医疗卫生、合理有序的收入分配格局基本形成，中等收入者占多数，绝对贫困现象基本消除。</a:t>
            </a:r>
            <a:endParaRPr lang="zh-CN" altLang="en-US"/>
          </a:p>
          <a:p>
            <a:pPr marL="0" indent="0">
              <a:lnSpc>
                <a:spcPct val="130000"/>
              </a:lnSpc>
              <a:buNone/>
            </a:pPr>
            <a:r>
              <a:rPr lang="zh-CN" altLang="en-US"/>
              <a:t>　</a:t>
            </a:r>
            <a:r>
              <a:rPr lang="en-US" altLang="zh-CN"/>
              <a:t>5</a:t>
            </a:r>
            <a:r>
              <a:rPr lang="zh-CN" altLang="en-US"/>
              <a:t>、建设生态文明。基本形成节约能源资源和保护生态环境的产业结构、增长方式、消费模式。</a:t>
            </a:r>
            <a:endParaRPr lang="zh-CN" alt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十八大提出了全面建成小康社会的新要求</a:t>
            </a:r>
            <a:endParaRPr lang="zh-CN" altLang="en-US"/>
          </a:p>
        </p:txBody>
      </p:sp>
      <p:sp>
        <p:nvSpPr>
          <p:cNvPr id="3" name="内容占位符 2"/>
          <p:cNvSpPr>
            <a:spLocks noGrp="1"/>
          </p:cNvSpPr>
          <p:nvPr>
            <p:ph idx="1"/>
          </p:nvPr>
        </p:nvSpPr>
        <p:spPr>
          <a:xfrm>
            <a:off x="203835" y="1985010"/>
            <a:ext cx="8590915" cy="3989705"/>
          </a:xfrm>
        </p:spPr>
        <p:txBody>
          <a:bodyPr/>
          <a:lstStyle/>
          <a:p>
            <a:pPr marL="457200" lvl="1" indent="0" algn="just">
              <a:lnSpc>
                <a:spcPct val="130000"/>
              </a:lnSpc>
              <a:buClr>
                <a:srgbClr val="FF0000"/>
              </a:buClr>
              <a:buNone/>
            </a:pPr>
            <a:r>
              <a:rPr lang="en-US" altLang="zh-CN" dirty="0">
                <a:latin typeface="黑体" panose="02010609060101010101" pitchFamily="2" charset="-122"/>
                <a:ea typeface="黑体" panose="02010609060101010101" pitchFamily="2" charset="-122"/>
                <a:sym typeface="+mn-ea"/>
              </a:rPr>
              <a:t>1</a:t>
            </a:r>
            <a:r>
              <a:rPr lang="zh-CN" altLang="en-US" dirty="0">
                <a:latin typeface="黑体" panose="02010609060101010101" pitchFamily="2" charset="-122"/>
                <a:ea typeface="黑体" panose="02010609060101010101" pitchFamily="2" charset="-122"/>
                <a:sym typeface="+mn-ea"/>
              </a:rPr>
              <a:t>、经济持续健康发展，2020年实现国内生产总值和城乡居民人均收入比2010年翻一番</a:t>
            </a:r>
            <a:endParaRPr lang="zh-CN" altLang="en-US" b="0" dirty="0">
              <a:latin typeface="黑体" panose="02010609060101010101" pitchFamily="2" charset="-122"/>
              <a:ea typeface="黑体" panose="02010609060101010101" pitchFamily="2" charset="-122"/>
            </a:endParaRPr>
          </a:p>
          <a:p>
            <a:pPr marL="457200" lvl="1" indent="0" algn="just">
              <a:lnSpc>
                <a:spcPct val="130000"/>
              </a:lnSpc>
              <a:buClr>
                <a:srgbClr val="FF0000"/>
              </a:buClr>
              <a:buNone/>
            </a:pPr>
            <a:r>
              <a:rPr lang="en-US" altLang="zh-CN" dirty="0">
                <a:latin typeface="黑体" panose="02010609060101010101" pitchFamily="2" charset="-122"/>
                <a:ea typeface="黑体" panose="02010609060101010101" pitchFamily="2" charset="-122"/>
                <a:sym typeface="+mn-ea"/>
              </a:rPr>
              <a:t>2</a:t>
            </a:r>
            <a:r>
              <a:rPr lang="zh-CN" altLang="en-US" dirty="0">
                <a:latin typeface="黑体" panose="02010609060101010101" pitchFamily="2" charset="-122"/>
                <a:ea typeface="黑体" panose="02010609060101010101" pitchFamily="2" charset="-122"/>
                <a:sym typeface="+mn-ea"/>
              </a:rPr>
              <a:t>、人民民主不断扩大，依法治国基本方略全面落实</a:t>
            </a:r>
            <a:endParaRPr lang="zh-CN" altLang="en-US" b="0" dirty="0">
              <a:latin typeface="黑体" panose="02010609060101010101" pitchFamily="2" charset="-122"/>
              <a:ea typeface="黑体" panose="02010609060101010101" pitchFamily="2" charset="-122"/>
            </a:endParaRPr>
          </a:p>
          <a:p>
            <a:pPr marL="457200" lvl="1" indent="0" algn="just">
              <a:lnSpc>
                <a:spcPct val="130000"/>
              </a:lnSpc>
              <a:buClr>
                <a:srgbClr val="FF0000"/>
              </a:buClr>
              <a:buNone/>
            </a:pPr>
            <a:r>
              <a:rPr lang="en-US" altLang="zh-CN" dirty="0">
                <a:latin typeface="黑体" panose="02010609060101010101" pitchFamily="2" charset="-122"/>
                <a:ea typeface="黑体" panose="02010609060101010101" pitchFamily="2" charset="-122"/>
                <a:sym typeface="+mn-ea"/>
              </a:rPr>
              <a:t>3</a:t>
            </a:r>
            <a:r>
              <a:rPr lang="zh-CN" altLang="en-US" dirty="0">
                <a:latin typeface="黑体" panose="02010609060101010101" pitchFamily="2" charset="-122"/>
                <a:ea typeface="黑体" panose="02010609060101010101" pitchFamily="2" charset="-122"/>
                <a:sym typeface="+mn-ea"/>
              </a:rPr>
              <a:t>、文化软实力显著增强，全民文明素质和社会文明程度明显提高</a:t>
            </a:r>
            <a:endParaRPr lang="zh-CN" altLang="en-US" b="0" dirty="0">
              <a:latin typeface="黑体" panose="02010609060101010101" pitchFamily="2" charset="-122"/>
              <a:ea typeface="黑体" panose="02010609060101010101" pitchFamily="2" charset="-122"/>
            </a:endParaRPr>
          </a:p>
          <a:p>
            <a:pPr marL="457200" lvl="1" indent="0" algn="just">
              <a:lnSpc>
                <a:spcPct val="130000"/>
              </a:lnSpc>
              <a:buClr>
                <a:srgbClr val="FF0000"/>
              </a:buClr>
              <a:buNone/>
            </a:pPr>
            <a:r>
              <a:rPr lang="en-US" altLang="zh-CN" dirty="0">
                <a:latin typeface="黑体" panose="02010609060101010101" pitchFamily="2" charset="-122"/>
                <a:ea typeface="黑体" panose="02010609060101010101" pitchFamily="2" charset="-122"/>
                <a:sym typeface="+mn-ea"/>
              </a:rPr>
              <a:t>4</a:t>
            </a:r>
            <a:r>
              <a:rPr lang="zh-CN" altLang="en-US" dirty="0">
                <a:latin typeface="黑体" panose="02010609060101010101" pitchFamily="2" charset="-122"/>
                <a:ea typeface="黑体" panose="02010609060101010101" pitchFamily="2" charset="-122"/>
                <a:sym typeface="+mn-ea"/>
              </a:rPr>
              <a:t>、人民生活水平全面提高，基本公共服务均等化总体实现</a:t>
            </a:r>
            <a:endParaRPr lang="zh-CN" altLang="en-US" b="0" dirty="0">
              <a:latin typeface="黑体" panose="02010609060101010101" pitchFamily="2" charset="-122"/>
              <a:ea typeface="黑体" panose="02010609060101010101" pitchFamily="2" charset="-122"/>
            </a:endParaRPr>
          </a:p>
          <a:p>
            <a:pPr marL="457200" lvl="1" indent="0" algn="just">
              <a:lnSpc>
                <a:spcPct val="130000"/>
              </a:lnSpc>
              <a:buClr>
                <a:srgbClr val="FF0000"/>
              </a:buClr>
              <a:buNone/>
            </a:pPr>
            <a:r>
              <a:rPr lang="en-US" altLang="zh-CN" dirty="0">
                <a:latin typeface="黑体" panose="02010609060101010101" pitchFamily="2" charset="-122"/>
                <a:ea typeface="黑体" panose="02010609060101010101" pitchFamily="2" charset="-122"/>
                <a:sym typeface="+mn-ea"/>
              </a:rPr>
              <a:t>5</a:t>
            </a:r>
            <a:r>
              <a:rPr lang="zh-CN" altLang="en-US" dirty="0">
                <a:latin typeface="黑体" panose="02010609060101010101" pitchFamily="2" charset="-122"/>
                <a:ea typeface="黑体" panose="02010609060101010101" pitchFamily="2" charset="-122"/>
                <a:sym typeface="+mn-ea"/>
              </a:rPr>
              <a:t>、资源节约型、环境友好型社会建设取得重大进展</a:t>
            </a:r>
            <a:endParaRPr lang="zh-CN" alt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1785" y="1366520"/>
            <a:ext cx="8508365" cy="4870450"/>
          </a:xfrm>
        </p:spPr>
        <p:txBody>
          <a:bodyPr/>
          <a:lstStyle/>
          <a:p>
            <a:pPr marL="0" indent="0">
              <a:lnSpc>
                <a:spcPct val="130000"/>
              </a:lnSpc>
              <a:buNone/>
            </a:pPr>
            <a:r>
              <a:rPr lang="zh-CN" altLang="en-US" b="1">
                <a:solidFill>
                  <a:srgbClr val="FF0000"/>
                </a:solidFill>
                <a:sym typeface="+mn-ea"/>
              </a:rPr>
              <a:t>十九大，全面建成小康社会决胜期</a:t>
            </a:r>
            <a:endParaRPr lang="zh-CN" altLang="en-US" b="1">
              <a:solidFill>
                <a:srgbClr val="FF0000"/>
              </a:solidFill>
              <a:sym typeface="+mn-ea"/>
            </a:endParaRPr>
          </a:p>
          <a:p>
            <a:pPr marL="0" indent="0">
              <a:lnSpc>
                <a:spcPct val="130000"/>
              </a:lnSpc>
              <a:buNone/>
            </a:pPr>
            <a:r>
              <a:rPr lang="zh-CN" altLang="en-US">
                <a:sym typeface="+mn-ea"/>
              </a:rPr>
              <a:t>      </a:t>
            </a:r>
            <a:r>
              <a:rPr lang="zh-CN" altLang="en-US" b="1">
                <a:solidFill>
                  <a:schemeClr val="accent2"/>
                </a:solidFill>
                <a:sym typeface="+mn-ea"/>
              </a:rPr>
              <a:t> 从现在到</a:t>
            </a:r>
            <a:r>
              <a:rPr lang="en-US" altLang="zh-CN" b="1">
                <a:solidFill>
                  <a:schemeClr val="accent2"/>
                </a:solidFill>
                <a:sym typeface="+mn-ea"/>
              </a:rPr>
              <a:t>2020</a:t>
            </a:r>
            <a:r>
              <a:rPr lang="zh-CN" altLang="en-US" b="1">
                <a:solidFill>
                  <a:schemeClr val="accent2"/>
                </a:solidFill>
                <a:sym typeface="+mn-ea"/>
              </a:rPr>
              <a:t>年，是全面建成小康社会决胜期</a:t>
            </a:r>
            <a:r>
              <a:rPr lang="zh-CN" altLang="en-US">
                <a:sym typeface="+mn-ea"/>
              </a:rPr>
              <a:t>。要按照十六大、十七大、十八大提出的全面建成小康社会各项要求，</a:t>
            </a:r>
            <a:r>
              <a:rPr lang="zh-CN" altLang="en-US" b="1">
                <a:solidFill>
                  <a:schemeClr val="accent2"/>
                </a:solidFill>
                <a:sym typeface="+mn-ea"/>
              </a:rPr>
              <a:t>紧扣我国社会主要矛盾变化</a:t>
            </a:r>
            <a:r>
              <a:rPr lang="zh-CN" altLang="en-US">
                <a:sym typeface="+mn-ea"/>
              </a:rPr>
              <a:t>，统筹推进经济建设、政治建设、文化建设、社会建设、生态文明建设，坚定实施科教兴国战略、人才强国战略、创新驱动发展战略、乡村振兴战略、区域协调发展战略、可持续发展战略、军民融合发展战略，突出抓重点、补短板、强弱项，特别是要坚决打好防范化解重大风险、精准脱贫、污染防治的</a:t>
            </a:r>
            <a:r>
              <a:rPr lang="zh-CN" altLang="en-US" b="1">
                <a:solidFill>
                  <a:schemeClr val="accent2"/>
                </a:solidFill>
                <a:sym typeface="+mn-ea"/>
              </a:rPr>
              <a:t>攻坚战</a:t>
            </a:r>
            <a:r>
              <a:rPr lang="zh-CN" altLang="en-US">
                <a:sym typeface="+mn-ea"/>
              </a:rPr>
              <a:t>，使全面建成小康社会得到人民认可、经得起历史检验。</a:t>
            </a:r>
            <a:endParaRPr lang="zh-CN" altLang="en-US"/>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3860" y="1485265"/>
            <a:ext cx="3769360" cy="752475"/>
          </a:xfrm>
        </p:spPr>
        <p:txBody>
          <a:bodyPr/>
          <a:lstStyle/>
          <a:p>
            <a:pPr marL="0" indent="0">
              <a:buNone/>
            </a:pPr>
            <a:r>
              <a:rPr lang="zh-CN" altLang="en-US" sz="2800" b="1">
                <a:solidFill>
                  <a:srgbClr val="FF0000"/>
                </a:solidFill>
              </a:rPr>
              <a:t>近代中国的主要问题</a:t>
            </a:r>
            <a:endParaRPr lang="zh-CN" altLang="en-US"/>
          </a:p>
        </p:txBody>
      </p:sp>
      <p:sp>
        <p:nvSpPr>
          <p:cNvPr id="4" name="椭圆 3"/>
          <p:cNvSpPr/>
          <p:nvPr/>
        </p:nvSpPr>
        <p:spPr>
          <a:xfrm>
            <a:off x="595630" y="2439035"/>
            <a:ext cx="1711960" cy="121983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国家衰落</a:t>
            </a:r>
            <a:endParaRPr lang="zh-CN" altLang="en-US" sz="2800" b="1">
              <a:solidFill>
                <a:srgbClr val="FF0000"/>
              </a:solidFill>
              <a:latin typeface="微软雅黑" panose="020B0503020204020204" charset="-122"/>
              <a:ea typeface="微软雅黑" panose="020B0503020204020204" charset="-122"/>
            </a:endParaRPr>
          </a:p>
        </p:txBody>
      </p:sp>
      <p:sp>
        <p:nvSpPr>
          <p:cNvPr id="5" name="椭圆 4"/>
          <p:cNvSpPr/>
          <p:nvPr/>
        </p:nvSpPr>
        <p:spPr>
          <a:xfrm>
            <a:off x="2552065" y="2439035"/>
            <a:ext cx="1711960" cy="121983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外来侵略</a:t>
            </a:r>
            <a:endParaRPr lang="zh-CN" altLang="en-US" sz="2800" b="1">
              <a:solidFill>
                <a:srgbClr val="FF0000"/>
              </a:solidFill>
              <a:latin typeface="微软雅黑" panose="020B0503020204020204" charset="-122"/>
              <a:ea typeface="微软雅黑" panose="020B0503020204020204" charset="-122"/>
            </a:endParaRPr>
          </a:p>
        </p:txBody>
      </p:sp>
      <p:sp>
        <p:nvSpPr>
          <p:cNvPr id="6" name="椭圆 5"/>
          <p:cNvSpPr/>
          <p:nvPr/>
        </p:nvSpPr>
        <p:spPr>
          <a:xfrm>
            <a:off x="4482465" y="2439035"/>
            <a:ext cx="1711960" cy="121983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发展落后</a:t>
            </a:r>
            <a:endParaRPr lang="zh-CN" altLang="en-US" sz="2800" b="1">
              <a:solidFill>
                <a:srgbClr val="FF0000"/>
              </a:solidFill>
              <a:latin typeface="微软雅黑" panose="020B0503020204020204" charset="-122"/>
              <a:ea typeface="微软雅黑" panose="020B0503020204020204" charset="-122"/>
            </a:endParaRPr>
          </a:p>
        </p:txBody>
      </p:sp>
      <p:sp>
        <p:nvSpPr>
          <p:cNvPr id="7" name="椭圆 6"/>
          <p:cNvSpPr/>
          <p:nvPr/>
        </p:nvSpPr>
        <p:spPr>
          <a:xfrm>
            <a:off x="6557645" y="2439035"/>
            <a:ext cx="1711960" cy="121983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民不聊生</a:t>
            </a:r>
            <a:endParaRPr lang="zh-CN" altLang="en-US" sz="2800" b="1">
              <a:solidFill>
                <a:srgbClr val="FF0000"/>
              </a:solidFill>
              <a:latin typeface="微软雅黑" panose="020B0503020204020204" charset="-122"/>
              <a:ea typeface="微软雅黑" panose="020B0503020204020204" charset="-122"/>
            </a:endParaRPr>
          </a:p>
        </p:txBody>
      </p:sp>
      <p:sp>
        <p:nvSpPr>
          <p:cNvPr id="8" name="矩形 7"/>
          <p:cNvSpPr/>
          <p:nvPr/>
        </p:nvSpPr>
        <p:spPr>
          <a:xfrm>
            <a:off x="1537970" y="4673600"/>
            <a:ext cx="1908175" cy="936625"/>
          </a:xfrm>
          <a:prstGeom prst="rect">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民族独立人民解放</a:t>
            </a:r>
            <a:endParaRPr lang="zh-CN" altLang="en-US" sz="2800" b="1">
              <a:solidFill>
                <a:srgbClr val="FF0000"/>
              </a:solidFill>
              <a:latin typeface="微软雅黑" panose="020B0503020204020204" charset="-122"/>
              <a:ea typeface="微软雅黑" panose="020B0503020204020204" charset="-122"/>
            </a:endParaRPr>
          </a:p>
        </p:txBody>
      </p:sp>
      <p:sp>
        <p:nvSpPr>
          <p:cNvPr id="9" name="矩形 8"/>
          <p:cNvSpPr/>
          <p:nvPr/>
        </p:nvSpPr>
        <p:spPr>
          <a:xfrm>
            <a:off x="5436870" y="4673600"/>
            <a:ext cx="1908175" cy="936625"/>
          </a:xfrm>
          <a:prstGeom prst="rect">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国家富强人民富裕</a:t>
            </a:r>
            <a:endParaRPr lang="zh-CN" altLang="en-US" sz="2800" b="1">
              <a:solidFill>
                <a:srgbClr val="FF0000"/>
              </a:solidFill>
              <a:latin typeface="微软雅黑" panose="020B0503020204020204" charset="-122"/>
              <a:ea typeface="微软雅黑" panose="020B0503020204020204" charset="-122"/>
            </a:endParaRPr>
          </a:p>
        </p:txBody>
      </p:sp>
      <p:sp>
        <p:nvSpPr>
          <p:cNvPr id="10" name="右箭头 9"/>
          <p:cNvSpPr/>
          <p:nvPr/>
        </p:nvSpPr>
        <p:spPr>
          <a:xfrm rot="5400000">
            <a:off x="1236345" y="3510915"/>
            <a:ext cx="429895" cy="935990"/>
          </a:xfrm>
          <a:prstGeom prst="righ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rot="5400000">
            <a:off x="3192780" y="3510915"/>
            <a:ext cx="429895" cy="935990"/>
          </a:xfrm>
          <a:prstGeom prst="righ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5400000">
            <a:off x="5123180" y="3510915"/>
            <a:ext cx="429895" cy="935990"/>
          </a:xfrm>
          <a:prstGeom prst="righ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5400000">
            <a:off x="7198360" y="3510915"/>
            <a:ext cx="429895" cy="935990"/>
          </a:xfrm>
          <a:prstGeom prst="rightArrow">
            <a:avLst/>
          </a:prstGeom>
          <a:gradFill>
            <a:gsLst>
              <a:gs pos="0">
                <a:srgbClr val="9EE256"/>
              </a:gs>
              <a:gs pos="100000">
                <a:srgbClr val="52762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5120" y="1459865"/>
            <a:ext cx="8493760" cy="4502150"/>
          </a:xfrm>
        </p:spPr>
        <p:txBody>
          <a:bodyPr/>
          <a:lstStyle/>
          <a:p>
            <a:pPr marL="0" indent="0">
              <a:lnSpc>
                <a:spcPct val="130000"/>
              </a:lnSpc>
              <a:buNone/>
            </a:pPr>
            <a:r>
              <a:rPr lang="zh-CN" altLang="en-US" b="1" dirty="0">
                <a:solidFill>
                  <a:srgbClr val="FF0000"/>
                </a:solidFill>
                <a:sym typeface="+mn-ea"/>
              </a:rPr>
              <a:t>十九大对未来发展战略的表述</a:t>
            </a:r>
            <a:endParaRPr lang="zh-CN" altLang="en-US" b="1" dirty="0">
              <a:solidFill>
                <a:srgbClr val="FF0000"/>
              </a:solidFill>
              <a:latin typeface="微软雅黑" panose="020B0503020204020204" charset="-122"/>
              <a:ea typeface="微软雅黑" panose="020B0503020204020204" charset="-122"/>
              <a:sym typeface="+mn-ea"/>
            </a:endParaRPr>
          </a:p>
          <a:p>
            <a:pPr marL="0" indent="0">
              <a:lnSpc>
                <a:spcPct val="130000"/>
              </a:lnSpc>
              <a:buNone/>
            </a:pPr>
            <a:r>
              <a:rPr lang="zh-CN" altLang="en-US" dirty="0">
                <a:sym typeface="+mn-ea"/>
              </a:rPr>
              <a:t>       综合分析国际国内形势和我国发展条件，从二〇二〇年到本世纪中叶可以分两个阶段来安排。</a:t>
            </a:r>
            <a:endParaRPr lang="zh-CN" altLang="en-US" b="0" dirty="0">
              <a:latin typeface="微软雅黑" panose="020B0503020204020204" charset="-122"/>
              <a:ea typeface="微软雅黑" panose="020B0503020204020204" charset="-122"/>
              <a:sym typeface="+mn-ea"/>
            </a:endParaRPr>
          </a:p>
          <a:p>
            <a:pPr marL="0" indent="0">
              <a:lnSpc>
                <a:spcPct val="130000"/>
              </a:lnSpc>
              <a:buNone/>
            </a:pPr>
            <a:r>
              <a:rPr lang="zh-CN" altLang="en-US" dirty="0">
                <a:sym typeface="+mn-ea"/>
              </a:rPr>
              <a:t>　    </a:t>
            </a:r>
            <a:r>
              <a:rPr lang="zh-CN" altLang="en-US" b="1" dirty="0">
                <a:solidFill>
                  <a:schemeClr val="accent2"/>
                </a:solidFill>
                <a:sym typeface="+mn-ea"/>
              </a:rPr>
              <a:t>第一个阶段</a:t>
            </a:r>
            <a:r>
              <a:rPr lang="zh-CN" altLang="en-US" dirty="0">
                <a:sym typeface="+mn-ea"/>
              </a:rPr>
              <a:t>，从二〇二〇年到二〇三五年，在全面建成小康社会的基础上，再奋斗十五年，</a:t>
            </a:r>
            <a:r>
              <a:rPr lang="zh-CN" altLang="en-US" b="1" dirty="0">
                <a:solidFill>
                  <a:schemeClr val="accent2"/>
                </a:solidFill>
                <a:sym typeface="+mn-ea"/>
              </a:rPr>
              <a:t>基本实现社会主义现代化</a:t>
            </a:r>
            <a:r>
              <a:rPr lang="zh-CN" altLang="en-US" dirty="0">
                <a:sym typeface="+mn-ea"/>
              </a:rPr>
              <a:t>。</a:t>
            </a:r>
            <a:endParaRPr lang="zh-CN" altLang="en-US" b="0" dirty="0">
              <a:latin typeface="微软雅黑" panose="020B0503020204020204" charset="-122"/>
              <a:ea typeface="微软雅黑" panose="020B0503020204020204" charset="-122"/>
              <a:sym typeface="+mn-ea"/>
            </a:endParaRPr>
          </a:p>
          <a:p>
            <a:pPr marL="0" indent="0">
              <a:lnSpc>
                <a:spcPct val="130000"/>
              </a:lnSpc>
              <a:buNone/>
            </a:pPr>
            <a:r>
              <a:rPr lang="zh-CN" altLang="en-US" dirty="0">
                <a:sym typeface="+mn-ea"/>
              </a:rPr>
              <a:t>       </a:t>
            </a:r>
            <a:r>
              <a:rPr lang="zh-CN" altLang="en-US" b="1" dirty="0">
                <a:solidFill>
                  <a:schemeClr val="accent2"/>
                </a:solidFill>
                <a:sym typeface="+mn-ea"/>
              </a:rPr>
              <a:t> 第二个阶段</a:t>
            </a:r>
            <a:r>
              <a:rPr lang="zh-CN" altLang="en-US" dirty="0">
                <a:sym typeface="+mn-ea"/>
              </a:rPr>
              <a:t>，从二〇三五年到本世纪中叶，在基本实现现代化的基础上，再奋斗十五年，把我国建成富强民主文明和谐美丽的</a:t>
            </a:r>
            <a:r>
              <a:rPr lang="zh-CN" altLang="en-US" b="1" dirty="0">
                <a:solidFill>
                  <a:schemeClr val="accent2"/>
                </a:solidFill>
                <a:sym typeface="+mn-ea"/>
              </a:rPr>
              <a:t>社会主义现代化强国</a:t>
            </a:r>
            <a:r>
              <a:rPr lang="zh-CN" altLang="en-US" dirty="0">
                <a:sym typeface="+mn-ea"/>
              </a:rPr>
              <a:t>。</a:t>
            </a:r>
            <a:endParaRPr lang="zh-CN" altLang="en-US"/>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2250" y="1353185"/>
            <a:ext cx="8519795" cy="3729990"/>
          </a:xfrm>
        </p:spPr>
        <p:txBody>
          <a:bodyPr/>
          <a:lstStyle/>
          <a:p>
            <a:pPr marL="0" indent="0">
              <a:lnSpc>
                <a:spcPct val="140000"/>
              </a:lnSpc>
              <a:buNone/>
            </a:pPr>
            <a:r>
              <a:rPr lang="en-US" altLang="zh-CN">
                <a:latin typeface="黑体" panose="02010609060101010101" pitchFamily="2" charset="-122"/>
                <a:ea typeface="黑体" panose="02010609060101010101" pitchFamily="2" charset="-122"/>
              </a:rPr>
              <a:t>    </a:t>
            </a:r>
            <a:r>
              <a:rPr lang="zh-CN" altLang="en-US" b="1">
                <a:solidFill>
                  <a:srgbClr val="FF0000"/>
                </a:solidFill>
                <a:latin typeface="黑体" panose="02010609060101010101" pitchFamily="2" charset="-122"/>
                <a:ea typeface="黑体" panose="02010609060101010101" pitchFamily="2" charset="-122"/>
              </a:rPr>
              <a:t>把握历史新方位，顺应时代新特点</a:t>
            </a:r>
            <a:endParaRPr lang="zh-CN" altLang="en-US" b="1">
              <a:solidFill>
                <a:srgbClr val="FF0000"/>
              </a:solidFill>
              <a:latin typeface="黑体" panose="02010609060101010101" pitchFamily="2" charset="-122"/>
              <a:ea typeface="黑体" panose="02010609060101010101" pitchFamily="2" charset="-122"/>
            </a:endParaRPr>
          </a:p>
          <a:p>
            <a:pPr marL="0" indent="0">
              <a:lnSpc>
                <a:spcPct val="140000"/>
              </a:lnSpc>
              <a:buNone/>
            </a:pPr>
            <a:r>
              <a:rPr lang="zh-CN" altLang="en-US" b="1">
                <a:solidFill>
                  <a:srgbClr val="FF0000"/>
                </a:solidFill>
                <a:latin typeface="黑体" panose="02010609060101010101" pitchFamily="2" charset="-122"/>
                <a:ea typeface="黑体" panose="02010609060101010101" pitchFamily="2" charset="-122"/>
              </a:rPr>
              <a:t>    </a:t>
            </a:r>
            <a:r>
              <a:rPr lang="zh-CN" altLang="en-US">
                <a:latin typeface="黑体" panose="02010609060101010101" pitchFamily="2" charset="-122"/>
                <a:ea typeface="黑体" panose="02010609060101010101" pitchFamily="2" charset="-122"/>
              </a:rPr>
              <a:t>十九大报告清晰刻画了全面建成社会主义现代化强国的时间表、路线图</a:t>
            </a:r>
            <a:r>
              <a:rPr lang="en-US" altLang="zh-CN">
                <a:latin typeface="黑体" panose="02010609060101010101" pitchFamily="2" charset="-122"/>
                <a:ea typeface="黑体" panose="02010609060101010101" pitchFamily="2" charset="-122"/>
              </a:rPr>
              <a:t>——</a:t>
            </a:r>
            <a:r>
              <a:rPr lang="zh-CN" altLang="en-US">
                <a:latin typeface="黑体" panose="02010609060101010101" pitchFamily="2" charset="-122"/>
                <a:ea typeface="黑体" panose="02010609060101010101" pitchFamily="2" charset="-122"/>
              </a:rPr>
              <a:t>按照两个</a:t>
            </a:r>
            <a:r>
              <a:rPr lang="en-US" altLang="zh-CN">
                <a:latin typeface="黑体" panose="02010609060101010101" pitchFamily="2" charset="-122"/>
                <a:ea typeface="黑体" panose="02010609060101010101" pitchFamily="2" charset="-122"/>
              </a:rPr>
              <a:t>15</a:t>
            </a:r>
            <a:r>
              <a:rPr lang="zh-CN" altLang="en-US">
                <a:latin typeface="黑体" panose="02010609060101010101" pitchFamily="2" charset="-122"/>
                <a:ea typeface="黑体" panose="02010609060101010101" pitchFamily="2" charset="-122"/>
              </a:rPr>
              <a:t>年的时间分割为两个阶段，把我国建设成为社会主义现代化强国。其中，前一阶段是后一阶段的基础，后一阶段是前一阶段的跃升，两者既紧密衔接又环环相扣。这是对</a:t>
            </a:r>
            <a:r>
              <a:rPr lang="en-US" altLang="zh-CN">
                <a:latin typeface="黑体" panose="02010609060101010101" pitchFamily="2" charset="-122"/>
                <a:ea typeface="黑体" panose="02010609060101010101" pitchFamily="2" charset="-122"/>
              </a:rPr>
              <a:t>“</a:t>
            </a:r>
            <a:r>
              <a:rPr lang="zh-CN" altLang="en-US">
                <a:latin typeface="黑体" panose="02010609060101010101" pitchFamily="2" charset="-122"/>
                <a:ea typeface="黑体" panose="02010609060101010101" pitchFamily="2" charset="-122"/>
              </a:rPr>
              <a:t>三步走</a:t>
            </a:r>
            <a:r>
              <a:rPr lang="en-US" altLang="zh-CN">
                <a:latin typeface="黑体" panose="02010609060101010101" pitchFamily="2" charset="-122"/>
                <a:ea typeface="黑体" panose="02010609060101010101" pitchFamily="2" charset="-122"/>
              </a:rPr>
              <a:t>”</a:t>
            </a:r>
            <a:r>
              <a:rPr lang="zh-CN" altLang="en-US">
                <a:latin typeface="黑体" panose="02010609060101010101" pitchFamily="2" charset="-122"/>
                <a:ea typeface="黑体" panose="02010609060101010101" pitchFamily="2" charset="-122"/>
              </a:rPr>
              <a:t>战略目标</a:t>
            </a:r>
            <a:r>
              <a:rPr lang="zh-CN" altLang="en-US" b="1">
                <a:solidFill>
                  <a:srgbClr val="FF0000"/>
                </a:solidFill>
                <a:latin typeface="黑体" panose="02010609060101010101" pitchFamily="2" charset="-122"/>
                <a:ea typeface="黑体" panose="02010609060101010101" pitchFamily="2" charset="-122"/>
              </a:rPr>
              <a:t>既一脉相承又与时俱进</a:t>
            </a:r>
            <a:r>
              <a:rPr lang="zh-CN" altLang="en-US">
                <a:latin typeface="黑体" panose="02010609060101010101" pitchFamily="2" charset="-122"/>
                <a:ea typeface="黑体" panose="02010609060101010101" pitchFamily="2" charset="-122"/>
              </a:rPr>
              <a:t>的深化与推进，展现了党和国家事业蓬勃发展的光明前景。</a:t>
            </a:r>
            <a:endParaRPr lang="zh-CN" altLang="en-US">
              <a:latin typeface="黑体" panose="02010609060101010101" pitchFamily="2" charset="-122"/>
              <a:ea typeface="黑体" panose="02010609060101010101" pitchFamily="2" charset="-122"/>
            </a:endParaRPr>
          </a:p>
        </p:txBody>
      </p:sp>
      <p:sp>
        <p:nvSpPr>
          <p:cNvPr id="2" name="文本框 1"/>
          <p:cNvSpPr txBox="1"/>
          <p:nvPr/>
        </p:nvSpPr>
        <p:spPr>
          <a:xfrm>
            <a:off x="2173605" y="5083175"/>
            <a:ext cx="2961005" cy="1614170"/>
          </a:xfrm>
          <a:prstGeom prst="rect">
            <a:avLst/>
          </a:prstGeom>
          <a:gradFill>
            <a:gsLst>
              <a:gs pos="0">
                <a:srgbClr val="FBFB11"/>
              </a:gs>
              <a:gs pos="100000">
                <a:schemeClr val="accent5">
                  <a:lumMod val="75000"/>
                </a:schemeClr>
              </a:gs>
            </a:gsLst>
            <a:lin ang="5400000" scaled="0"/>
          </a:gradFill>
        </p:spPr>
        <p:txBody>
          <a:bodyPr wrap="square" rtlCol="0">
            <a:spAutoFit/>
          </a:bodyPr>
          <a:lstStyle/>
          <a:p>
            <a:pPr>
              <a:lnSpc>
                <a:spcPct val="110000"/>
              </a:lnSpc>
            </a:pPr>
            <a:r>
              <a:rPr lang="zh-CN" altLang="en-US" b="1">
                <a:solidFill>
                  <a:schemeClr val="accent2"/>
                </a:solidFill>
              </a:rPr>
              <a:t>改革开放初</a:t>
            </a:r>
            <a:r>
              <a:rPr lang="en-US" altLang="zh-CN" b="1">
                <a:solidFill>
                  <a:schemeClr val="accent2"/>
                </a:solidFill>
              </a:rPr>
              <a:t>——1990</a:t>
            </a:r>
            <a:r>
              <a:rPr lang="zh-CN" altLang="en-US" b="1">
                <a:solidFill>
                  <a:schemeClr val="accent2"/>
                </a:solidFill>
              </a:rPr>
              <a:t>年</a:t>
            </a:r>
            <a:endParaRPr lang="zh-CN" altLang="en-US" b="1">
              <a:solidFill>
                <a:schemeClr val="accent2"/>
              </a:solidFill>
            </a:endParaRPr>
          </a:p>
          <a:p>
            <a:pPr>
              <a:lnSpc>
                <a:spcPct val="110000"/>
              </a:lnSpc>
            </a:pPr>
            <a:r>
              <a:rPr lang="en-US" altLang="zh-CN" b="1">
                <a:solidFill>
                  <a:schemeClr val="accent2"/>
                </a:solidFill>
              </a:rPr>
              <a:t>1991</a:t>
            </a:r>
            <a:r>
              <a:rPr lang="zh-CN" altLang="en-US" b="1">
                <a:solidFill>
                  <a:schemeClr val="accent2"/>
                </a:solidFill>
              </a:rPr>
              <a:t>年</a:t>
            </a:r>
            <a:r>
              <a:rPr lang="en-US" altLang="zh-CN" b="1">
                <a:solidFill>
                  <a:schemeClr val="accent2"/>
                </a:solidFill>
              </a:rPr>
              <a:t>——2000</a:t>
            </a:r>
            <a:r>
              <a:rPr lang="zh-CN" altLang="en-US" b="1">
                <a:solidFill>
                  <a:schemeClr val="accent2"/>
                </a:solidFill>
              </a:rPr>
              <a:t>年</a:t>
            </a:r>
            <a:endParaRPr lang="zh-CN" altLang="en-US" b="1">
              <a:solidFill>
                <a:schemeClr val="accent2"/>
              </a:solidFill>
            </a:endParaRPr>
          </a:p>
          <a:p>
            <a:pPr>
              <a:lnSpc>
                <a:spcPct val="110000"/>
              </a:lnSpc>
            </a:pPr>
            <a:r>
              <a:rPr lang="en-US" altLang="zh-CN" b="1">
                <a:solidFill>
                  <a:schemeClr val="accent2"/>
                </a:solidFill>
              </a:rPr>
              <a:t>2001</a:t>
            </a:r>
            <a:r>
              <a:rPr lang="zh-CN" altLang="en-US" b="1">
                <a:solidFill>
                  <a:schemeClr val="accent2"/>
                </a:solidFill>
              </a:rPr>
              <a:t>年</a:t>
            </a:r>
            <a:r>
              <a:rPr lang="en-US" altLang="zh-CN" b="1">
                <a:solidFill>
                  <a:schemeClr val="accent2"/>
                </a:solidFill>
              </a:rPr>
              <a:t>——2020</a:t>
            </a:r>
            <a:r>
              <a:rPr lang="zh-CN" altLang="en-US" b="1">
                <a:solidFill>
                  <a:schemeClr val="accent2"/>
                </a:solidFill>
              </a:rPr>
              <a:t>年</a:t>
            </a:r>
            <a:endParaRPr lang="zh-CN" altLang="en-US" b="1">
              <a:solidFill>
                <a:schemeClr val="accent2"/>
              </a:solidFill>
            </a:endParaRPr>
          </a:p>
          <a:p>
            <a:pPr>
              <a:lnSpc>
                <a:spcPct val="110000"/>
              </a:lnSpc>
            </a:pPr>
            <a:r>
              <a:rPr lang="en-US" altLang="zh-CN" b="1">
                <a:solidFill>
                  <a:schemeClr val="accent2"/>
                </a:solidFill>
              </a:rPr>
              <a:t>2021——2035</a:t>
            </a:r>
            <a:r>
              <a:rPr lang="zh-CN" altLang="en-US" b="1">
                <a:solidFill>
                  <a:schemeClr val="accent2"/>
                </a:solidFill>
              </a:rPr>
              <a:t>年</a:t>
            </a:r>
            <a:endParaRPr lang="zh-CN" altLang="en-US" b="1">
              <a:solidFill>
                <a:schemeClr val="accent2"/>
              </a:solidFill>
            </a:endParaRPr>
          </a:p>
          <a:p>
            <a:pPr>
              <a:lnSpc>
                <a:spcPct val="110000"/>
              </a:lnSpc>
            </a:pPr>
            <a:r>
              <a:rPr lang="en-US" altLang="zh-CN" b="1">
                <a:solidFill>
                  <a:schemeClr val="accent2"/>
                </a:solidFill>
              </a:rPr>
              <a:t>2036——2050</a:t>
            </a:r>
            <a:r>
              <a:rPr lang="zh-CN" altLang="en-US" b="1">
                <a:solidFill>
                  <a:schemeClr val="accent2"/>
                </a:solidFill>
              </a:rPr>
              <a:t>年</a:t>
            </a:r>
            <a:endParaRPr lang="zh-CN" altLang="en-US" b="1">
              <a:solidFill>
                <a:schemeClr val="accent2"/>
              </a:solidFill>
            </a:endParaRPr>
          </a:p>
        </p:txBody>
      </p:sp>
      <p:sp>
        <p:nvSpPr>
          <p:cNvPr id="4" name="文本框 3"/>
          <p:cNvSpPr txBox="1"/>
          <p:nvPr/>
        </p:nvSpPr>
        <p:spPr>
          <a:xfrm>
            <a:off x="1813560" y="5057140"/>
            <a:ext cx="360045" cy="1640205"/>
          </a:xfrm>
          <a:prstGeom prst="rect">
            <a:avLst/>
          </a:prstGeom>
          <a:gradFill>
            <a:gsLst>
              <a:gs pos="0">
                <a:srgbClr val="FBFB11"/>
              </a:gs>
              <a:gs pos="100000">
                <a:schemeClr val="accent5">
                  <a:lumMod val="75000"/>
                </a:schemeClr>
              </a:gs>
            </a:gsLst>
            <a:lin ang="5400000" scaled="0"/>
          </a:gradFill>
        </p:spPr>
        <p:txBody>
          <a:bodyPr wrap="square" rtlCol="0">
            <a:spAutoFit/>
          </a:bodyPr>
          <a:lstStyle/>
          <a:p>
            <a:pPr>
              <a:lnSpc>
                <a:spcPct val="140000"/>
              </a:lnSpc>
            </a:pPr>
            <a:r>
              <a:rPr lang="zh-CN" altLang="en-US" b="1">
                <a:solidFill>
                  <a:srgbClr val="FF0000"/>
                </a:solidFill>
              </a:rPr>
              <a:t>发展阶段</a:t>
            </a:r>
            <a:endParaRPr lang="zh-CN" altLang="en-US" b="1">
              <a:solidFill>
                <a:srgbClr val="FF0000"/>
              </a:solidFill>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135" y="1191895"/>
            <a:ext cx="1951355" cy="673735"/>
          </a:xfrm>
          <a:prstGeom prst="roundRect">
            <a:avLst/>
          </a:prstGeom>
          <a:gradFill>
            <a:gsLst>
              <a:gs pos="42000">
                <a:srgbClr val="FBFB11"/>
              </a:gs>
              <a:gs pos="100000">
                <a:srgbClr val="92D050"/>
              </a:gs>
            </a:gsLst>
            <a:lin ang="5400000" scaled="0"/>
          </a:gradFill>
        </p:spPr>
        <p:txBody>
          <a:bodyPr/>
          <a:lstStyle/>
          <a:p>
            <a:r>
              <a:rPr lang="zh-CN" altLang="en-US"/>
              <a:t>小康社会</a:t>
            </a:r>
            <a:endParaRPr lang="zh-CN" altLang="en-US"/>
          </a:p>
        </p:txBody>
      </p:sp>
      <p:sp>
        <p:nvSpPr>
          <p:cNvPr id="3" name="内容占位符 2"/>
          <p:cNvSpPr>
            <a:spLocks noGrp="1"/>
          </p:cNvSpPr>
          <p:nvPr>
            <p:ph idx="1"/>
          </p:nvPr>
        </p:nvSpPr>
        <p:spPr>
          <a:xfrm>
            <a:off x="325120" y="1865630"/>
            <a:ext cx="8493760" cy="3989705"/>
          </a:xfrm>
        </p:spPr>
        <p:txBody>
          <a:bodyPr/>
          <a:lstStyle/>
          <a:p>
            <a:pPr marL="0" indent="0">
              <a:lnSpc>
                <a:spcPct val="180000"/>
              </a:lnSpc>
              <a:buNone/>
            </a:pPr>
            <a:r>
              <a:rPr lang="zh-CN" altLang="en-US" dirty="0">
                <a:sym typeface="+mn-ea"/>
              </a:rPr>
              <a:t>    1979年12月，邓小平第一次使用了</a:t>
            </a:r>
            <a:r>
              <a:rPr lang="zh-CN" altLang="en-US" b="1" dirty="0">
                <a:solidFill>
                  <a:schemeClr val="accent2"/>
                </a:solidFill>
                <a:sym typeface="+mn-ea"/>
              </a:rPr>
              <a:t>“小康”</a:t>
            </a:r>
            <a:r>
              <a:rPr lang="zh-CN" altLang="en-US" dirty="0">
                <a:sym typeface="+mn-ea"/>
              </a:rPr>
              <a:t>的概念。</a:t>
            </a:r>
            <a:endParaRPr lang="zh-CN" altLang="en-US" dirty="0"/>
          </a:p>
          <a:p>
            <a:pPr marL="0" indent="0">
              <a:lnSpc>
                <a:spcPct val="180000"/>
              </a:lnSpc>
              <a:buNone/>
            </a:pPr>
            <a:r>
              <a:rPr lang="zh-CN" altLang="en-US" dirty="0">
                <a:sym typeface="+mn-ea"/>
              </a:rPr>
              <a:t>    1981年4月，邓小平又提到了</a:t>
            </a:r>
            <a:r>
              <a:rPr lang="zh-CN" altLang="en-US" b="1" dirty="0">
                <a:solidFill>
                  <a:schemeClr val="accent2"/>
                </a:solidFill>
                <a:sym typeface="+mn-ea"/>
              </a:rPr>
              <a:t>“小康”</a:t>
            </a:r>
            <a:r>
              <a:rPr lang="zh-CN" altLang="en-US" dirty="0">
                <a:sym typeface="+mn-ea"/>
              </a:rPr>
              <a:t>的概念</a:t>
            </a:r>
            <a:endParaRPr lang="zh-CN" altLang="en-US" dirty="0"/>
          </a:p>
          <a:p>
            <a:pPr marL="0" algn="l">
              <a:lnSpc>
                <a:spcPct val="180000"/>
              </a:lnSpc>
              <a:buNone/>
            </a:pPr>
            <a:r>
              <a:rPr lang="zh-CN" altLang="en-US" dirty="0">
                <a:sym typeface="+mn-ea"/>
              </a:rPr>
              <a:t>    </a:t>
            </a:r>
            <a:r>
              <a:rPr lang="en-US" altLang="zh-CN" dirty="0">
                <a:sym typeface="+mn-ea"/>
              </a:rPr>
              <a:t>1987</a:t>
            </a:r>
            <a:r>
              <a:rPr lang="zh-CN" altLang="en-US" dirty="0">
                <a:sym typeface="+mn-ea"/>
              </a:rPr>
              <a:t>年“三步走”将达到小康水平作为第二步奋斗目标。</a:t>
            </a:r>
            <a:endParaRPr lang="zh-CN" altLang="en-US" dirty="0"/>
          </a:p>
          <a:p>
            <a:pPr marL="0" algn="l">
              <a:lnSpc>
                <a:spcPct val="180000"/>
              </a:lnSpc>
              <a:buNone/>
            </a:pPr>
            <a:r>
              <a:rPr lang="zh-CN" altLang="en-US" dirty="0">
                <a:sym typeface="+mn-ea"/>
              </a:rPr>
              <a:t>    十六大提出</a:t>
            </a:r>
            <a:r>
              <a:rPr lang="zh-CN" altLang="en-US" b="1" dirty="0">
                <a:solidFill>
                  <a:schemeClr val="accent2"/>
                </a:solidFill>
                <a:sym typeface="+mn-ea"/>
              </a:rPr>
              <a:t>全面建设</a:t>
            </a:r>
            <a:r>
              <a:rPr lang="zh-CN" altLang="en-US" dirty="0">
                <a:sym typeface="+mn-ea"/>
              </a:rPr>
              <a:t>小康社会</a:t>
            </a:r>
            <a:endParaRPr lang="zh-CN" altLang="en-US" dirty="0">
              <a:sym typeface="+mn-ea"/>
            </a:endParaRPr>
          </a:p>
          <a:p>
            <a:pPr marL="0" algn="l">
              <a:lnSpc>
                <a:spcPct val="180000"/>
              </a:lnSpc>
              <a:buNone/>
            </a:pPr>
            <a:r>
              <a:rPr lang="zh-CN" altLang="en-US" dirty="0"/>
              <a:t>    十八大提出</a:t>
            </a:r>
            <a:r>
              <a:rPr lang="zh-CN" altLang="en-US" b="1" dirty="0">
                <a:solidFill>
                  <a:schemeClr val="accent2"/>
                </a:solidFill>
              </a:rPr>
              <a:t>全面建成</a:t>
            </a:r>
            <a:r>
              <a:rPr lang="zh-CN" altLang="en-US" dirty="0"/>
              <a:t>小康社会</a:t>
            </a:r>
            <a:endParaRPr lang="zh-CN" altLang="en-US" dirty="0"/>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占位符 35841"/>
          <p:cNvSpPr>
            <a:spLocks noGrp="1"/>
          </p:cNvSpPr>
          <p:nvPr>
            <p:ph idx="1"/>
          </p:nvPr>
        </p:nvSpPr>
        <p:spPr>
          <a:xfrm>
            <a:off x="122555" y="1231265"/>
            <a:ext cx="8696325" cy="2670175"/>
          </a:xfrm>
        </p:spPr>
        <p:txBody>
          <a:bodyPr/>
          <a:lstStyle/>
          <a:p>
            <a:pPr marL="0" indent="0" algn="just" fontAlgn="base">
              <a:lnSpc>
                <a:spcPct val="150000"/>
              </a:lnSpc>
              <a:buClr>
                <a:srgbClr val="FF0000"/>
              </a:buClr>
              <a:buNone/>
            </a:pPr>
            <a:r>
              <a:rPr lang="zh-CN" altLang="en-US" b="1" strike="noStrike" noProof="1">
                <a:solidFill>
                  <a:schemeClr val="accent2"/>
                </a:solidFill>
                <a:effectLst/>
              </a:rPr>
              <a:t>“小康”一词来自传统文化</a:t>
            </a:r>
            <a:endParaRPr lang="zh-CN" altLang="en-US" b="1" strike="noStrike" noProof="1">
              <a:solidFill>
                <a:schemeClr val="accent2"/>
              </a:solidFill>
              <a:effectLst/>
            </a:endParaRPr>
          </a:p>
          <a:p>
            <a:pPr marL="0" indent="0" algn="just" fontAlgn="base">
              <a:lnSpc>
                <a:spcPct val="150000"/>
              </a:lnSpc>
              <a:buNone/>
            </a:pPr>
            <a:r>
              <a:rPr lang="zh-CN" altLang="en-US" strike="noStrike" noProof="1">
                <a:effectLst/>
              </a:rPr>
              <a:t>      </a:t>
            </a:r>
            <a:r>
              <a:rPr lang="zh-CN" altLang="en-US" strike="noStrike" noProof="1">
                <a:effectLst/>
                <a:latin typeface="黑体" panose="02010609060101010101" pitchFamily="2" charset="-122"/>
                <a:ea typeface="黑体" panose="02010609060101010101" pitchFamily="2" charset="-122"/>
              </a:rPr>
              <a:t>战国时期，儒家经典</a:t>
            </a:r>
            <a:r>
              <a:rPr lang="en-US" altLang="x-none" strike="noStrike" noProof="1">
                <a:effectLst/>
                <a:latin typeface="黑体" panose="02010609060101010101" pitchFamily="2" charset="-122"/>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礼记</a:t>
            </a:r>
            <a:r>
              <a:rPr lang="en-US" altLang="x-none" strike="noStrike" noProof="1">
                <a:effectLst/>
                <a:latin typeface="黑体" panose="02010609060101010101" pitchFamily="2" charset="-122"/>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中的</a:t>
            </a:r>
            <a:r>
              <a:rPr lang="en-US" altLang="x-none" strike="noStrike" noProof="1">
                <a:effectLst/>
                <a:latin typeface="黑体" panose="02010609060101010101" pitchFamily="2" charset="-122"/>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礼运</a:t>
            </a:r>
            <a:r>
              <a:rPr lang="en-US" altLang="x-none" strike="noStrike" noProof="1">
                <a:effectLst/>
                <a:latin typeface="黑体" panose="02010609060101010101" pitchFamily="2" charset="-122"/>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篇，提出了</a:t>
            </a:r>
            <a:r>
              <a:rPr lang="zh-CN" altLang="en-US" strike="noStrike" noProof="1">
                <a:effectLst/>
                <a:latin typeface="Arial" panose="020B0604020202020204" pitchFamily="34" charset="0"/>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大同</a:t>
            </a:r>
            <a:r>
              <a:rPr lang="zh-CN" altLang="en-US" strike="noStrike" noProof="1">
                <a:effectLst/>
                <a:latin typeface="Arial" panose="020B0604020202020204" pitchFamily="34" charset="0"/>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和</a:t>
            </a:r>
            <a:r>
              <a:rPr lang="zh-CN" altLang="en-US" strike="noStrike" noProof="1">
                <a:effectLst/>
                <a:latin typeface="Arial" panose="020B0604020202020204" pitchFamily="34" charset="0"/>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小康</a:t>
            </a:r>
            <a:r>
              <a:rPr lang="zh-CN" altLang="en-US" strike="noStrike" noProof="1">
                <a:effectLst/>
                <a:latin typeface="Arial" panose="020B0604020202020204" pitchFamily="34" charset="0"/>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两种社会模式。</a:t>
            </a:r>
            <a:r>
              <a:rPr lang="zh-CN" altLang="en-US" strike="noStrike" noProof="1">
                <a:effectLst/>
                <a:latin typeface="Arial" panose="020B0604020202020204" pitchFamily="34" charset="0"/>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大同</a:t>
            </a:r>
            <a:r>
              <a:rPr lang="zh-CN" altLang="en-US" strike="noStrike" noProof="1">
                <a:effectLst/>
                <a:latin typeface="Arial" panose="020B0604020202020204" pitchFamily="34" charset="0"/>
                <a:ea typeface="黑体" panose="02010609060101010101" pitchFamily="2" charset="-122"/>
              </a:rPr>
              <a:t>”</a:t>
            </a:r>
            <a:r>
              <a:rPr lang="zh-CN" altLang="en-US" strike="noStrike" noProof="1">
                <a:effectLst/>
                <a:latin typeface="黑体" panose="02010609060101010101" pitchFamily="2" charset="-122"/>
                <a:ea typeface="黑体" panose="02010609060101010101" pitchFamily="2" charset="-122"/>
              </a:rPr>
              <a:t>是儒家的理想社会。</a:t>
            </a:r>
            <a:r>
              <a:rPr lang="zh-CN" altLang="en-US" strike="noStrike" noProof="1"/>
              <a:t>     </a:t>
            </a:r>
            <a:endParaRPr lang="zh-CN" altLang="en-US" strike="noStrike" noProof="1"/>
          </a:p>
        </p:txBody>
      </p:sp>
      <p:pic>
        <p:nvPicPr>
          <p:cNvPr id="35843" name="Picture 6" descr="NLeSM5o885VS6Cn8">
            <a:hlinkClick r:id="rId1"/>
          </p:cNvPr>
          <p:cNvPicPr>
            <a:picLocks noChangeAspect="1"/>
          </p:cNvPicPr>
          <p:nvPr/>
        </p:nvPicPr>
        <p:blipFill>
          <a:blip r:embed="rId2"/>
          <a:stretch>
            <a:fillRect/>
          </a:stretch>
        </p:blipFill>
        <p:spPr>
          <a:xfrm>
            <a:off x="2052638" y="3717925"/>
            <a:ext cx="4262437" cy="254000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文本占位符 36865"/>
          <p:cNvSpPr>
            <a:spLocks noGrp="1"/>
          </p:cNvSpPr>
          <p:nvPr>
            <p:ph type="body" sz="half" idx="1"/>
          </p:nvPr>
        </p:nvSpPr>
        <p:spPr>
          <a:xfrm>
            <a:off x="468313" y="1270000"/>
            <a:ext cx="4038600" cy="4525963"/>
          </a:xfrm>
        </p:spPr>
        <p:txBody>
          <a:bodyPr anchor="t"/>
          <a:lstStyle/>
          <a:p>
            <a:pPr algn="just">
              <a:lnSpc>
                <a:spcPct val="150000"/>
              </a:lnSpc>
            </a:pPr>
            <a:r>
              <a:rPr lang="zh-CN" altLang="en-US" sz="2800" dirty="0"/>
              <a:t>  </a:t>
            </a:r>
            <a:endParaRPr lang="zh-CN" altLang="en-US" sz="2800" dirty="0"/>
          </a:p>
        </p:txBody>
      </p:sp>
      <p:pic>
        <p:nvPicPr>
          <p:cNvPr id="72706" name="矩形 4"/>
          <p:cNvPicPr>
            <a:picLocks noGrp="1" noChangeAspect="1"/>
          </p:cNvPicPr>
          <p:nvPr/>
        </p:nvPicPr>
        <p:blipFill>
          <a:blip r:embed="rId1"/>
          <a:stretch>
            <a:fillRect/>
          </a:stretch>
        </p:blipFill>
        <p:spPr>
          <a:xfrm>
            <a:off x="3779838" y="1111250"/>
            <a:ext cx="4602162" cy="4824413"/>
          </a:xfrm>
          <a:prstGeom prst="rect">
            <a:avLst/>
          </a:prstGeom>
          <a:noFill/>
          <a:ln w="9525">
            <a:noFill/>
          </a:ln>
        </p:spPr>
      </p:pic>
      <p:pic>
        <p:nvPicPr>
          <p:cNvPr id="72707" name="图片 36867"/>
          <p:cNvPicPr>
            <a:picLocks noChangeAspect="1"/>
          </p:cNvPicPr>
          <p:nvPr/>
        </p:nvPicPr>
        <p:blipFill>
          <a:blip r:embed="rId2"/>
          <a:stretch>
            <a:fillRect/>
          </a:stretch>
        </p:blipFill>
        <p:spPr>
          <a:xfrm>
            <a:off x="468313" y="1485900"/>
            <a:ext cx="2940050" cy="4532313"/>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5120" y="1444625"/>
            <a:ext cx="6388100" cy="554355"/>
          </a:xfrm>
        </p:spPr>
        <p:txBody>
          <a:bodyPr/>
          <a:lstStyle/>
          <a:p>
            <a:pPr marL="0" indent="0">
              <a:buNone/>
            </a:pPr>
            <a:r>
              <a:rPr lang="en-US" altLang="zh-CN" b="1">
                <a:solidFill>
                  <a:schemeClr val="accent2"/>
                </a:solidFill>
              </a:rPr>
              <a:t>“</a:t>
            </a:r>
            <a:r>
              <a:rPr lang="zh-CN" altLang="en-US" b="1">
                <a:solidFill>
                  <a:schemeClr val="accent2"/>
                </a:solidFill>
              </a:rPr>
              <a:t>小康</a:t>
            </a:r>
            <a:r>
              <a:rPr lang="en-US" altLang="zh-CN" b="1">
                <a:solidFill>
                  <a:schemeClr val="accent2"/>
                </a:solidFill>
              </a:rPr>
              <a:t>”</a:t>
            </a:r>
            <a:r>
              <a:rPr lang="zh-CN" altLang="en-US" b="1">
                <a:solidFill>
                  <a:schemeClr val="accent2"/>
                </a:solidFill>
              </a:rPr>
              <a:t>新含义</a:t>
            </a:r>
            <a:r>
              <a:rPr lang="en-US" altLang="zh-CN" b="1">
                <a:solidFill>
                  <a:schemeClr val="accent2"/>
                </a:solidFill>
              </a:rPr>
              <a:t>——</a:t>
            </a:r>
            <a:r>
              <a:rPr lang="zh-CN" altLang="en-US" b="1">
                <a:solidFill>
                  <a:schemeClr val="accent2"/>
                </a:solidFill>
              </a:rPr>
              <a:t>马克思主义中国化的典范</a:t>
            </a:r>
            <a:endParaRPr lang="zh-CN" altLang="en-US" b="1">
              <a:solidFill>
                <a:schemeClr val="accent2"/>
              </a:solidFill>
            </a:endParaRPr>
          </a:p>
        </p:txBody>
      </p:sp>
      <p:sp>
        <p:nvSpPr>
          <p:cNvPr id="73729" name="文本占位符 37889"/>
          <p:cNvSpPr>
            <a:spLocks noGrp="1"/>
          </p:cNvSpPr>
          <p:nvPr/>
        </p:nvSpPr>
        <p:spPr>
          <a:xfrm>
            <a:off x="325120" y="2183130"/>
            <a:ext cx="8351520" cy="3985260"/>
          </a:xfrm>
          <a:prstGeom prst="rect">
            <a:avLst/>
          </a:prstGeom>
          <a:solidFill>
            <a:schemeClr val="accent1">
              <a:lumMod val="20000"/>
              <a:lumOff val="80000"/>
            </a:schemeClr>
          </a:solidFill>
          <a:ln w="9525">
            <a:noFill/>
          </a:ln>
        </p:spPr>
        <p:txBody>
          <a:bodyPr anchor="t"/>
          <a:lstStyle>
            <a:lvl1pPr marL="342900" lvl="0" indent="-342900" algn="l" defTabSz="914400" eaLnBrk="1" fontAlgn="base" latinLnBrk="0" hangingPunct="1">
              <a:lnSpc>
                <a:spcPct val="100000"/>
              </a:lnSpc>
              <a:spcBef>
                <a:spcPct val="20000"/>
              </a:spcBef>
              <a:spcAft>
                <a:spcPct val="0"/>
              </a:spcAft>
              <a:buNone/>
              <a:defRPr sz="2400" b="1"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None/>
              <a:defRPr sz="2800" b="1" u="none" kern="1200" baseline="0">
                <a:solidFill>
                  <a:schemeClr val="tx1"/>
                </a:solidFill>
                <a:latin typeface="Arial" panose="020B0604020202020204" pitchFamily="34" charset="0"/>
                <a:ea typeface="宋体" panose="02010600030101010101" pitchFamily="2" charset="-122"/>
                <a:cs typeface="+mn-cs"/>
              </a:defRPr>
            </a:lvl2pPr>
            <a:lvl3pPr marL="1143000" lvl="2" indent="-228600" algn="l" defTabSz="914400" eaLnBrk="0" fontAlgn="base" latinLnBrk="0" hangingPunct="0">
              <a:lnSpc>
                <a:spcPct val="100000"/>
              </a:lnSpc>
              <a:spcBef>
                <a:spcPct val="20000"/>
              </a:spcBef>
              <a:spcAft>
                <a:spcPct val="0"/>
              </a:spcAft>
              <a:buChar char="•"/>
              <a:defRPr sz="2400" b="1" u="none" kern="1200" baseline="0">
                <a:solidFill>
                  <a:schemeClr val="tx1"/>
                </a:solidFill>
                <a:latin typeface="Arial" panose="020B0604020202020204" pitchFamily="34" charset="0"/>
                <a:ea typeface="宋体" panose="02010600030101010101" pitchFamily="2" charset="-122"/>
                <a:cs typeface="+mn-cs"/>
              </a:defRPr>
            </a:lvl3pPr>
            <a:lvl4pPr marL="1600200" lvl="3" indent="-228600" algn="l" defTabSz="914400" eaLnBrk="0" fontAlgn="base" latinLnBrk="0" hangingPunct="0">
              <a:lnSpc>
                <a:spcPct val="100000"/>
              </a:lnSpc>
              <a:spcBef>
                <a:spcPct val="20000"/>
              </a:spcBef>
              <a:spcAft>
                <a:spcPct val="0"/>
              </a:spcAft>
              <a:buChar char="–"/>
              <a:defRPr sz="2000" b="1" u="none" kern="1200" baseline="0">
                <a:solidFill>
                  <a:schemeClr val="tx1"/>
                </a:solidFill>
                <a:latin typeface="Arial" panose="020B0604020202020204" pitchFamily="34" charset="0"/>
                <a:ea typeface="宋体" panose="02010600030101010101" pitchFamily="2" charset="-122"/>
                <a:cs typeface="+mn-cs"/>
              </a:defRPr>
            </a:lvl4pPr>
            <a:lvl5pPr marL="2057400" lvl="4" indent="-228600" algn="l" defTabSz="914400" eaLnBrk="0" fontAlgn="base" latinLnBrk="0" hangingPunct="0">
              <a:lnSpc>
                <a:spcPct val="100000"/>
              </a:lnSpc>
              <a:spcBef>
                <a:spcPct val="20000"/>
              </a:spcBef>
              <a:spcAft>
                <a:spcPct val="0"/>
              </a:spcAft>
              <a:buChar char="»"/>
              <a:defRPr sz="2000" b="1" u="none" kern="1200" baseline="0">
                <a:solidFill>
                  <a:schemeClr val="tx1"/>
                </a:solidFill>
                <a:latin typeface="Arial" panose="020B0604020202020204" pitchFamily="34" charset="0"/>
                <a:ea typeface="宋体" panose="02010600030101010101" pitchFamily="2" charset="-122"/>
                <a:cs typeface="+mn-cs"/>
              </a:defRPr>
            </a:lvl5pPr>
            <a:lvl6pPr marL="2514600" lvl="5" indent="-228600" algn="l" defTabSz="914400" eaLnBrk="0" fontAlgn="base" latinLnBrk="0" hangingPunct="0">
              <a:lnSpc>
                <a:spcPct val="100000"/>
              </a:lnSpc>
              <a:spcBef>
                <a:spcPct val="20000"/>
              </a:spcBef>
              <a:spcAft>
                <a:spcPct val="0"/>
              </a:spcAft>
              <a:buChar char="»"/>
              <a:defRPr sz="2000" b="1" u="none" kern="1200" baseline="0">
                <a:solidFill>
                  <a:schemeClr val="tx1"/>
                </a:solidFill>
                <a:latin typeface="Arial" panose="020B0604020202020204" pitchFamily="34" charset="0"/>
                <a:ea typeface="宋体" panose="02010600030101010101" pitchFamily="2" charset="-122"/>
                <a:cs typeface="+mn-cs"/>
              </a:defRPr>
            </a:lvl6pPr>
            <a:lvl7pPr marL="2971800" lvl="6" indent="-228600" algn="l" defTabSz="914400" eaLnBrk="0" fontAlgn="base" latinLnBrk="0" hangingPunct="0">
              <a:lnSpc>
                <a:spcPct val="100000"/>
              </a:lnSpc>
              <a:spcBef>
                <a:spcPct val="20000"/>
              </a:spcBef>
              <a:spcAft>
                <a:spcPct val="0"/>
              </a:spcAft>
              <a:buChar char="»"/>
              <a:defRPr sz="2000" b="1" u="none" kern="1200" baseline="0">
                <a:solidFill>
                  <a:schemeClr val="tx1"/>
                </a:solidFill>
                <a:latin typeface="Arial" panose="020B0604020202020204" pitchFamily="34" charset="0"/>
                <a:ea typeface="宋体" panose="02010600030101010101" pitchFamily="2" charset="-122"/>
                <a:cs typeface="+mn-cs"/>
              </a:defRPr>
            </a:lvl7pPr>
            <a:lvl8pPr marL="3429000" lvl="7" indent="-228600" algn="l" defTabSz="914400" eaLnBrk="0" fontAlgn="base" latinLnBrk="0" hangingPunct="0">
              <a:lnSpc>
                <a:spcPct val="100000"/>
              </a:lnSpc>
              <a:spcBef>
                <a:spcPct val="20000"/>
              </a:spcBef>
              <a:spcAft>
                <a:spcPct val="0"/>
              </a:spcAft>
              <a:buChar char="»"/>
              <a:defRPr sz="2000" b="1" u="none" kern="1200" baseline="0">
                <a:solidFill>
                  <a:schemeClr val="tx1"/>
                </a:solidFill>
                <a:latin typeface="Arial" panose="020B0604020202020204" pitchFamily="34" charset="0"/>
                <a:ea typeface="宋体" panose="02010600030101010101" pitchFamily="2" charset="-122"/>
                <a:cs typeface="+mn-cs"/>
              </a:defRPr>
            </a:lvl8pPr>
            <a:lvl9pPr marL="3886200" lvl="8" indent="-228600" algn="l" defTabSz="914400" eaLnBrk="0" fontAlgn="base" latinLnBrk="0" hangingPunct="0">
              <a:lnSpc>
                <a:spcPct val="100000"/>
              </a:lnSpc>
              <a:spcBef>
                <a:spcPct val="20000"/>
              </a:spcBef>
              <a:spcAft>
                <a:spcPct val="0"/>
              </a:spcAft>
              <a:buChar char="»"/>
              <a:defRPr sz="2000" b="1" u="none" kern="1200" baseline="0">
                <a:solidFill>
                  <a:schemeClr val="tx1"/>
                </a:solidFill>
                <a:latin typeface="Arial" panose="020B0604020202020204" pitchFamily="34" charset="0"/>
                <a:ea typeface="宋体" panose="02010600030101010101" pitchFamily="2" charset="-122"/>
                <a:cs typeface="+mn-cs"/>
              </a:defRPr>
            </a:lvl9pPr>
          </a:lstStyle>
          <a:p>
            <a:pPr algn="just">
              <a:lnSpc>
                <a:spcPct val="180000"/>
              </a:lnSpc>
            </a:pPr>
            <a:r>
              <a:rPr lang="zh-CN" altLang="en-US" dirty="0"/>
              <a:t>        “所谓小康社会，就是</a:t>
            </a:r>
            <a:r>
              <a:rPr lang="zh-CN" altLang="en-US" dirty="0">
                <a:solidFill>
                  <a:srgbClr val="FF0000"/>
                </a:solidFill>
                <a:latin typeface="黑体" panose="02010609060101010101" pitchFamily="2" charset="-122"/>
                <a:ea typeface="黑体" panose="02010609060101010101" pitchFamily="2" charset="-122"/>
              </a:rPr>
              <a:t>虽不富裕，但日子好过</a:t>
            </a:r>
            <a:r>
              <a:rPr lang="zh-CN" altLang="en-US" dirty="0"/>
              <a:t>。我们是社会主义国家，国民收入分配要使所有的人都得益，没有太富的人，也没太穷的人，所以日子普遍好过。更重要的是，那时我们可以进入国民生产总值达到一万亿美元以上的国家的行列，这样的国家不多。”</a:t>
            </a:r>
            <a:endParaRPr lang="zh-CN" altLang="en-US" dirty="0"/>
          </a:p>
          <a:p>
            <a:pPr algn="just">
              <a:lnSpc>
                <a:spcPct val="160000"/>
              </a:lnSpc>
            </a:pPr>
            <a:r>
              <a:rPr lang="zh-CN" altLang="en-US" dirty="0"/>
              <a:t>                     </a:t>
            </a:r>
            <a:r>
              <a:rPr lang="zh-CN" altLang="en-US" dirty="0">
                <a:solidFill>
                  <a:srgbClr val="FF0000"/>
                </a:solidFill>
              </a:rPr>
              <a:t>－－邓小平赋予“小康”新的内容</a:t>
            </a:r>
            <a:endParaRPr lang="zh-CN" altLang="en-US" dirty="0">
              <a:solidFill>
                <a:srgbClr val="FF0000"/>
              </a:solidFill>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文本占位符 39937"/>
          <p:cNvSpPr>
            <a:spLocks noGrp="1"/>
          </p:cNvSpPr>
          <p:nvPr>
            <p:ph idx="1"/>
          </p:nvPr>
        </p:nvSpPr>
        <p:spPr>
          <a:xfrm>
            <a:off x="468313" y="1844675"/>
            <a:ext cx="8229600" cy="4176713"/>
          </a:xfrm>
        </p:spPr>
        <p:txBody>
          <a:bodyPr anchor="t"/>
          <a:lstStyle/>
          <a:p>
            <a:pPr>
              <a:lnSpc>
                <a:spcPct val="130000"/>
              </a:lnSpc>
              <a:buFont typeface="Wingdings" panose="05000000000000000000" pitchFamily="2" charset="2"/>
              <a:buChar char="n"/>
            </a:pPr>
            <a:r>
              <a:rPr lang="zh-CN" altLang="en-US" b="1" dirty="0">
                <a:solidFill>
                  <a:srgbClr val="FF0000"/>
                </a:solidFill>
              </a:rPr>
              <a:t>低水平的小康</a:t>
            </a:r>
            <a:r>
              <a:rPr lang="zh-CN" altLang="en-US" dirty="0"/>
              <a:t>：是指刚进入小康的门槛，只是解决了衣食无虞的基本生存需要，离宽裕还较远。</a:t>
            </a:r>
            <a:endParaRPr lang="zh-CN" altLang="en-US" dirty="0"/>
          </a:p>
          <a:p>
            <a:pPr>
              <a:lnSpc>
                <a:spcPct val="130000"/>
              </a:lnSpc>
              <a:buClr>
                <a:srgbClr val="FF0000"/>
              </a:buClr>
              <a:buFont typeface="Wingdings" panose="05000000000000000000" pitchFamily="2" charset="2"/>
              <a:buChar char="n"/>
            </a:pPr>
            <a:r>
              <a:rPr lang="zh-CN" altLang="en-US" b="1" dirty="0">
                <a:solidFill>
                  <a:srgbClr val="FF0000"/>
                </a:solidFill>
              </a:rPr>
              <a:t>不全面</a:t>
            </a:r>
            <a:r>
              <a:rPr lang="zh-CN" altLang="en-US" dirty="0"/>
              <a:t>：主要是指已经达到的小康侧重于物质文明方面，对精神文明、政治文明、生态环境可持续发展方面关注不够。 </a:t>
            </a:r>
            <a:endParaRPr lang="zh-CN" altLang="en-US" dirty="0"/>
          </a:p>
          <a:p>
            <a:pPr>
              <a:lnSpc>
                <a:spcPct val="130000"/>
              </a:lnSpc>
              <a:buClr>
                <a:srgbClr val="FF0000"/>
              </a:buClr>
              <a:buFont typeface="Wingdings" panose="05000000000000000000" pitchFamily="2" charset="2"/>
              <a:buChar char="n"/>
            </a:pPr>
            <a:r>
              <a:rPr lang="zh-CN" altLang="en-US" b="1" dirty="0">
                <a:solidFill>
                  <a:srgbClr val="FF0000"/>
                </a:solidFill>
              </a:rPr>
              <a:t>发展很不平衡</a:t>
            </a:r>
            <a:r>
              <a:rPr lang="zh-CN" altLang="en-US" dirty="0"/>
              <a:t>：是指进入小康的人口在全国分布是不平衡的。城市与农村之间、东部与西部之间、行业之间、不同收入阶层之间。</a:t>
            </a:r>
            <a:endParaRPr lang="zh-CN" altLang="en-US" dirty="0"/>
          </a:p>
        </p:txBody>
      </p:sp>
      <p:sp>
        <p:nvSpPr>
          <p:cNvPr id="2" name="文本框 1"/>
          <p:cNvSpPr txBox="1"/>
          <p:nvPr/>
        </p:nvSpPr>
        <p:spPr>
          <a:xfrm>
            <a:off x="231775" y="1322705"/>
            <a:ext cx="5554345" cy="460375"/>
          </a:xfrm>
          <a:prstGeom prst="rect">
            <a:avLst/>
          </a:prstGeom>
          <a:noFill/>
        </p:spPr>
        <p:txBody>
          <a:bodyPr wrap="square" rtlCol="0">
            <a:spAutoFit/>
          </a:bodyPr>
          <a:lstStyle/>
          <a:p>
            <a:r>
              <a:rPr lang="zh-CN" altLang="en-US" sz="2400" b="1">
                <a:solidFill>
                  <a:schemeClr val="accent2"/>
                </a:solidFill>
                <a:latin typeface="微软雅黑" panose="020B0503020204020204" charset="-122"/>
                <a:ea typeface="微软雅黑" panose="020B0503020204020204" charset="-122"/>
              </a:rPr>
              <a:t>第二步走已经达到的总体小康水平</a:t>
            </a:r>
            <a:endParaRPr lang="zh-CN" altLang="en-US" sz="2400" b="1">
              <a:solidFill>
                <a:schemeClr val="accent2"/>
              </a:solidFill>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345" y="1231265"/>
            <a:ext cx="3622040" cy="673735"/>
          </a:xfrm>
          <a:gradFill>
            <a:gsLst>
              <a:gs pos="42000">
                <a:srgbClr val="FBFB11"/>
              </a:gs>
              <a:gs pos="100000">
                <a:srgbClr val="92D050"/>
              </a:gs>
            </a:gsLst>
            <a:lin ang="5400000" scaled="0"/>
          </a:gradFill>
        </p:spPr>
        <p:txBody>
          <a:bodyPr/>
          <a:lstStyle/>
          <a:p>
            <a:r>
              <a:rPr lang="zh-CN" altLang="en-US">
                <a:solidFill>
                  <a:schemeClr val="accent2"/>
                </a:solidFill>
              </a:rPr>
              <a:t>发展目标</a:t>
            </a:r>
            <a:r>
              <a:rPr lang="en-US" altLang="zh-CN">
                <a:solidFill>
                  <a:schemeClr val="accent2"/>
                </a:solidFill>
              </a:rPr>
              <a:t>——</a:t>
            </a:r>
            <a:r>
              <a:rPr lang="zh-CN" altLang="en-US">
                <a:solidFill>
                  <a:schemeClr val="accent2"/>
                </a:solidFill>
              </a:rPr>
              <a:t>现代化</a:t>
            </a:r>
            <a:endParaRPr lang="zh-CN" altLang="en-US">
              <a:solidFill>
                <a:schemeClr val="accent2"/>
              </a:solidFill>
            </a:endParaRPr>
          </a:p>
        </p:txBody>
      </p:sp>
      <p:sp>
        <p:nvSpPr>
          <p:cNvPr id="3" name="内容占位符 2"/>
          <p:cNvSpPr>
            <a:spLocks noGrp="1"/>
          </p:cNvSpPr>
          <p:nvPr>
            <p:ph idx="1"/>
          </p:nvPr>
        </p:nvSpPr>
        <p:spPr>
          <a:xfrm>
            <a:off x="220345" y="1905000"/>
            <a:ext cx="8703945" cy="4594860"/>
          </a:xfrm>
        </p:spPr>
        <p:txBody>
          <a:bodyPr/>
          <a:lstStyle/>
          <a:p>
            <a:pPr marL="0" indent="0">
              <a:lnSpc>
                <a:spcPct val="100000"/>
              </a:lnSpc>
              <a:buNone/>
            </a:pPr>
            <a:r>
              <a:rPr lang="zh-CN" altLang="en-US" dirty="0">
                <a:sym typeface="+mn-ea"/>
              </a:rPr>
              <a:t>1964年三届人大一次会议，四个现代化</a:t>
            </a:r>
            <a:endParaRPr lang="zh-CN" altLang="en-US" dirty="0">
              <a:sym typeface="+mn-ea"/>
            </a:endParaRPr>
          </a:p>
          <a:p>
            <a:pPr marL="0" indent="0">
              <a:lnSpc>
                <a:spcPct val="100000"/>
              </a:lnSpc>
              <a:buNone/>
            </a:pPr>
            <a:r>
              <a:rPr lang="zh-CN" altLang="en-US" dirty="0">
                <a:sym typeface="+mn-ea"/>
              </a:rPr>
              <a:t>       </a:t>
            </a:r>
            <a:r>
              <a:rPr lang="zh-CN" altLang="en-US" b="1" dirty="0">
                <a:solidFill>
                  <a:schemeClr val="accent2"/>
                </a:solidFill>
                <a:sym typeface="+mn-ea"/>
              </a:rPr>
              <a:t>工业、农业、国防、科学技术</a:t>
            </a:r>
            <a:endParaRPr lang="zh-CN" altLang="en-US" b="1" dirty="0">
              <a:solidFill>
                <a:schemeClr val="accent2"/>
              </a:solidFill>
              <a:sym typeface="+mn-ea"/>
            </a:endParaRPr>
          </a:p>
          <a:p>
            <a:pPr marL="0" indent="0" algn="l">
              <a:lnSpc>
                <a:spcPct val="100000"/>
              </a:lnSpc>
              <a:buNone/>
            </a:pPr>
            <a:r>
              <a:rPr lang="zh-CN" altLang="en-US" dirty="0">
                <a:sym typeface="+mn-ea"/>
              </a:rPr>
              <a:t>1987年十三大</a:t>
            </a:r>
            <a:endParaRPr lang="zh-CN" altLang="en-US" dirty="0">
              <a:sym typeface="+mn-ea"/>
            </a:endParaRPr>
          </a:p>
          <a:p>
            <a:pPr marL="0" indent="0" algn="l">
              <a:lnSpc>
                <a:spcPct val="100000"/>
              </a:lnSpc>
              <a:buNone/>
            </a:pPr>
            <a:r>
              <a:rPr lang="zh-CN" altLang="en-US" dirty="0">
                <a:sym typeface="+mn-ea"/>
              </a:rPr>
              <a:t>      </a:t>
            </a:r>
            <a:r>
              <a:rPr lang="zh-CN" altLang="en-US" b="1" dirty="0">
                <a:solidFill>
                  <a:srgbClr val="FF0000"/>
                </a:solidFill>
                <a:latin typeface="楷体" panose="02010609060101010101" charset="-122"/>
                <a:ea typeface="楷体" panose="02010609060101010101" charset="-122"/>
                <a:sym typeface="+mn-ea"/>
              </a:rPr>
              <a:t>富强、民主、文明的社会主义现代化国家</a:t>
            </a:r>
            <a:endParaRPr lang="zh-CN" altLang="en-US" b="1" dirty="0">
              <a:solidFill>
                <a:srgbClr val="FF0000"/>
              </a:solidFill>
              <a:latin typeface="楷体" panose="02010609060101010101" charset="-122"/>
              <a:ea typeface="楷体" panose="02010609060101010101" charset="-122"/>
              <a:sym typeface="+mn-ea"/>
            </a:endParaRPr>
          </a:p>
          <a:p>
            <a:pPr marL="0" indent="0" algn="l">
              <a:lnSpc>
                <a:spcPct val="100000"/>
              </a:lnSpc>
              <a:buNone/>
            </a:pPr>
            <a:r>
              <a:rPr lang="zh-CN" altLang="en-US" dirty="0">
                <a:sym typeface="+mn-ea"/>
              </a:rPr>
              <a:t>2007年，十七大</a:t>
            </a:r>
            <a:endParaRPr lang="zh-CN" altLang="en-US" dirty="0">
              <a:sym typeface="+mn-ea"/>
            </a:endParaRPr>
          </a:p>
          <a:p>
            <a:pPr marL="0" indent="0" algn="l">
              <a:lnSpc>
                <a:spcPct val="100000"/>
              </a:lnSpc>
              <a:buNone/>
            </a:pPr>
            <a:r>
              <a:rPr lang="zh-CN" altLang="en-US" b="1" dirty="0">
                <a:solidFill>
                  <a:srgbClr val="FF0000"/>
                </a:solidFill>
                <a:latin typeface="楷体" panose="02010609060101010101" charset="-122"/>
                <a:ea typeface="楷体" panose="02010609060101010101" charset="-122"/>
                <a:sym typeface="+mn-ea"/>
              </a:rPr>
              <a:t>    富强、民主、文明、</a:t>
            </a:r>
            <a:r>
              <a:rPr lang="zh-CN" altLang="en-US" b="1" dirty="0">
                <a:solidFill>
                  <a:schemeClr val="accent2"/>
                </a:solidFill>
                <a:sym typeface="+mn-ea"/>
              </a:rPr>
              <a:t>和谐</a:t>
            </a:r>
            <a:r>
              <a:rPr lang="zh-CN" altLang="en-US" b="1" dirty="0">
                <a:solidFill>
                  <a:srgbClr val="FF0000"/>
                </a:solidFill>
                <a:latin typeface="楷体" panose="02010609060101010101" charset="-122"/>
                <a:ea typeface="楷体" panose="02010609060101010101" charset="-122"/>
                <a:sym typeface="+mn-ea"/>
              </a:rPr>
              <a:t>的社会主义现代化国家</a:t>
            </a:r>
            <a:endParaRPr lang="zh-CN" altLang="en-US" b="1" dirty="0">
              <a:solidFill>
                <a:srgbClr val="FF0000"/>
              </a:solidFill>
              <a:latin typeface="楷体" panose="02010609060101010101" charset="-122"/>
              <a:ea typeface="楷体" panose="02010609060101010101" charset="-122"/>
              <a:sym typeface="+mn-ea"/>
            </a:endParaRPr>
          </a:p>
          <a:p>
            <a:pPr marL="0" indent="0" algn="l">
              <a:lnSpc>
                <a:spcPct val="100000"/>
              </a:lnSpc>
              <a:buNone/>
            </a:pPr>
            <a:r>
              <a:rPr lang="zh-CN" altLang="en-US" dirty="0">
                <a:sym typeface="+mn-ea"/>
              </a:rPr>
              <a:t>2012年，十八大</a:t>
            </a:r>
            <a:endParaRPr lang="zh-CN" altLang="en-US" dirty="0">
              <a:sym typeface="+mn-ea"/>
            </a:endParaRPr>
          </a:p>
          <a:p>
            <a:pPr marL="0" indent="0" algn="l">
              <a:lnSpc>
                <a:spcPct val="100000"/>
              </a:lnSpc>
              <a:buNone/>
            </a:pPr>
            <a:r>
              <a:rPr lang="zh-CN" altLang="en-US" b="1" dirty="0">
                <a:solidFill>
                  <a:srgbClr val="FF0000"/>
                </a:solidFill>
                <a:latin typeface="楷体" panose="02010609060101010101" charset="-122"/>
                <a:ea typeface="楷体" panose="02010609060101010101" charset="-122"/>
                <a:sym typeface="+mn-ea"/>
              </a:rPr>
              <a:t>   新四化：新型工业化、信息化、城镇化、农业现代化道路</a:t>
            </a:r>
            <a:endParaRPr lang="zh-CN" altLang="en-US" b="1" dirty="0">
              <a:solidFill>
                <a:srgbClr val="FF0000"/>
              </a:solidFill>
              <a:latin typeface="楷体" panose="02010609060101010101" charset="-122"/>
              <a:ea typeface="楷体" panose="02010609060101010101" charset="-122"/>
              <a:sym typeface="+mn-ea"/>
            </a:endParaRPr>
          </a:p>
          <a:p>
            <a:pPr marL="0" indent="0" algn="l">
              <a:lnSpc>
                <a:spcPct val="100000"/>
              </a:lnSpc>
              <a:buNone/>
            </a:pPr>
            <a:r>
              <a:rPr lang="zh-CN" altLang="en-US" dirty="0">
                <a:sym typeface="+mn-ea"/>
              </a:rPr>
              <a:t>2017年，十九大</a:t>
            </a:r>
            <a:endParaRPr lang="zh-CN" altLang="en-US" b="1" dirty="0">
              <a:solidFill>
                <a:srgbClr val="FF0000"/>
              </a:solidFill>
              <a:latin typeface="楷体" panose="02010609060101010101" charset="-122"/>
              <a:ea typeface="楷体" panose="02010609060101010101" charset="-122"/>
              <a:sym typeface="+mn-ea"/>
            </a:endParaRPr>
          </a:p>
          <a:p>
            <a:pPr marL="0" indent="0" algn="l">
              <a:lnSpc>
                <a:spcPct val="100000"/>
              </a:lnSpc>
              <a:buNone/>
            </a:pPr>
            <a:r>
              <a:rPr lang="zh-CN" altLang="en-US" b="1" dirty="0">
                <a:solidFill>
                  <a:srgbClr val="FF0000"/>
                </a:solidFill>
                <a:latin typeface="楷体" panose="02010609060101010101" charset="-122"/>
                <a:ea typeface="楷体" panose="02010609060101010101" charset="-122"/>
                <a:sym typeface="+mn-ea"/>
              </a:rPr>
              <a:t>   富强、民主、文明、和谐、</a:t>
            </a:r>
            <a:r>
              <a:rPr lang="zh-CN" altLang="en-US" b="1" dirty="0">
                <a:solidFill>
                  <a:schemeClr val="accent2"/>
                </a:solidFill>
                <a:sym typeface="+mn-ea"/>
              </a:rPr>
              <a:t>美丽</a:t>
            </a:r>
            <a:r>
              <a:rPr lang="zh-CN" altLang="en-US" b="1" dirty="0">
                <a:solidFill>
                  <a:srgbClr val="FF0000"/>
                </a:solidFill>
                <a:latin typeface="楷体" panose="02010609060101010101" charset="-122"/>
                <a:ea typeface="楷体" panose="02010609060101010101" charset="-122"/>
                <a:sym typeface="+mn-ea"/>
              </a:rPr>
              <a:t>的社会主义</a:t>
            </a:r>
            <a:r>
              <a:rPr lang="zh-CN" altLang="en-US" b="1" dirty="0">
                <a:solidFill>
                  <a:schemeClr val="accent2"/>
                </a:solidFill>
                <a:sym typeface="+mn-ea"/>
              </a:rPr>
              <a:t>现代化强国</a:t>
            </a:r>
            <a:endParaRPr lang="zh-CN" altLang="en-US" dirty="0">
              <a:sym typeface="+mn-ea"/>
            </a:endParaRP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什么是现代化？</a:t>
            </a:r>
            <a:endParaRPr lang="zh-CN" altLang="en-US"/>
          </a:p>
        </p:txBody>
      </p:sp>
      <p:sp>
        <p:nvSpPr>
          <p:cNvPr id="3" name="内容占位符 2"/>
          <p:cNvSpPr>
            <a:spLocks noGrp="1"/>
          </p:cNvSpPr>
          <p:nvPr>
            <p:ph idx="1"/>
          </p:nvPr>
        </p:nvSpPr>
        <p:spPr>
          <a:xfrm>
            <a:off x="325120" y="1945640"/>
            <a:ext cx="8493760" cy="3989705"/>
          </a:xfrm>
        </p:spPr>
        <p:txBody>
          <a:bodyPr/>
          <a:lstStyle/>
          <a:p>
            <a:pPr marL="0" indent="0">
              <a:lnSpc>
                <a:spcPct val="130000"/>
              </a:lnSpc>
              <a:buNone/>
            </a:pPr>
            <a:r>
              <a:rPr lang="en-US" altLang="zh-CN"/>
              <a:t>        </a:t>
            </a:r>
            <a:r>
              <a:rPr lang="zh-CN" altLang="en-US"/>
              <a:t>现代化是一种</a:t>
            </a:r>
            <a:r>
              <a:rPr lang="zh-CN" altLang="en-US" b="1">
                <a:solidFill>
                  <a:srgbClr val="FF0000"/>
                </a:solidFill>
              </a:rPr>
              <a:t>革命性的社会变迁</a:t>
            </a:r>
            <a:r>
              <a:rPr lang="zh-CN" altLang="en-US"/>
              <a:t>，包括从</a:t>
            </a:r>
            <a:r>
              <a:rPr lang="zh-CN" altLang="en-US" b="1">
                <a:solidFill>
                  <a:schemeClr val="accent2"/>
                </a:solidFill>
              </a:rPr>
              <a:t>农业社会向工业社会</a:t>
            </a:r>
            <a:r>
              <a:rPr lang="zh-CN" altLang="en-US"/>
              <a:t>，从</a:t>
            </a:r>
            <a:r>
              <a:rPr lang="zh-CN" altLang="en-US" b="1">
                <a:solidFill>
                  <a:schemeClr val="accent2"/>
                </a:solidFill>
              </a:rPr>
              <a:t>工业社会向知识社会</a:t>
            </a:r>
            <a:r>
              <a:rPr lang="zh-CN" altLang="en-US"/>
              <a:t>的两次转型，社会生产力和生活质量的持续提高，生活方式和生活观念的根本转变，国民文化和健康素质的大幅度提高，社会福利和社会公平的根本改善以及国际地位的变化。</a:t>
            </a:r>
            <a:endParaRPr lang="zh-CN" altLang="en-US"/>
          </a:p>
          <a:p>
            <a:pPr marL="0" indent="0">
              <a:lnSpc>
                <a:spcPct val="130000"/>
              </a:lnSpc>
              <a:buNone/>
            </a:pPr>
            <a:r>
              <a:rPr lang="zh-CN" altLang="en-US"/>
              <a:t>       </a:t>
            </a:r>
            <a:r>
              <a:rPr lang="zh-CN" altLang="en-US" b="1">
                <a:solidFill>
                  <a:srgbClr val="FF0000"/>
                </a:solidFill>
              </a:rPr>
              <a:t>现代化是一个长期的有阶段的历史过程</a:t>
            </a:r>
            <a:r>
              <a:rPr lang="zh-CN" altLang="en-US"/>
              <a:t>，从农业社会向工业社会的转变；从工业社会向知识社会的转变。现代化是一场持续不断的国际竞赛。</a:t>
            </a:r>
            <a:endParaRPr lang="zh-CN" altLang="en-US"/>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 实现社会主义现代化强国</a:t>
            </a:r>
            <a:r>
              <a:rPr lang="en-US" altLang="zh-CN"/>
              <a:t>“</a:t>
            </a:r>
            <a:r>
              <a:rPr lang="zh-CN" altLang="en-US"/>
              <a:t>两步走</a:t>
            </a:r>
            <a:r>
              <a:rPr lang="en-US" altLang="zh-CN"/>
              <a:t>”</a:t>
            </a:r>
            <a:r>
              <a:rPr lang="zh-CN" altLang="en-US"/>
              <a:t>战略安排</a:t>
            </a:r>
            <a:endParaRPr lang="zh-CN" altLang="en-US"/>
          </a:p>
        </p:txBody>
      </p:sp>
      <p:sp>
        <p:nvSpPr>
          <p:cNvPr id="3" name="内容占位符 2"/>
          <p:cNvSpPr>
            <a:spLocks noGrp="1"/>
          </p:cNvSpPr>
          <p:nvPr>
            <p:ph idx="1"/>
          </p:nvPr>
        </p:nvSpPr>
        <p:spPr>
          <a:xfrm>
            <a:off x="252730" y="2024380"/>
            <a:ext cx="8638540" cy="1447165"/>
          </a:xfrm>
        </p:spPr>
        <p:txBody>
          <a:bodyPr/>
          <a:lstStyle/>
          <a:p>
            <a:pPr marL="0" indent="0">
              <a:lnSpc>
                <a:spcPct val="130000"/>
              </a:lnSpc>
              <a:buNone/>
            </a:pPr>
            <a:r>
              <a:rPr lang="en-US" altLang="zh-CN">
                <a:sym typeface="+mn-ea"/>
              </a:rPr>
              <a:t>    </a:t>
            </a:r>
            <a:r>
              <a:rPr lang="zh-CN" altLang="en-US" dirty="0">
                <a:sym typeface="+mn-ea"/>
              </a:rPr>
              <a:t>    </a:t>
            </a:r>
            <a:r>
              <a:rPr lang="zh-CN" altLang="en-US" b="1" dirty="0">
                <a:solidFill>
                  <a:schemeClr val="accent2"/>
                </a:solidFill>
                <a:sym typeface="+mn-ea"/>
              </a:rPr>
              <a:t>第一个阶段</a:t>
            </a:r>
            <a:r>
              <a:rPr lang="zh-CN" altLang="en-US" dirty="0">
                <a:sym typeface="+mn-ea"/>
              </a:rPr>
              <a:t>，从二〇二〇年到二〇三五年，在全面建成小康社会的基础上，再奋斗十五年，</a:t>
            </a:r>
            <a:r>
              <a:rPr lang="zh-CN" altLang="en-US" b="1" dirty="0">
                <a:solidFill>
                  <a:schemeClr val="accent2"/>
                </a:solidFill>
                <a:sym typeface="+mn-ea"/>
              </a:rPr>
              <a:t>基本实现社会主义现代化</a:t>
            </a:r>
            <a:r>
              <a:rPr lang="zh-CN" altLang="en-US" dirty="0">
                <a:sym typeface="+mn-ea"/>
              </a:rPr>
              <a:t>。</a:t>
            </a:r>
            <a:r>
              <a:rPr lang="en-US" altLang="zh-CN">
                <a:sym typeface="+mn-ea"/>
              </a:rPr>
              <a:t>    </a:t>
            </a:r>
            <a:endParaRPr lang="zh-CN" altLang="en-US"/>
          </a:p>
          <a:p>
            <a:pPr marL="0" indent="0">
              <a:lnSpc>
                <a:spcPct val="130000"/>
              </a:lnSpc>
              <a:buNone/>
            </a:pPr>
            <a:endParaRPr lang="zh-CN" altLang="en-US"/>
          </a:p>
          <a:p>
            <a:pPr marL="0" indent="0">
              <a:buNone/>
            </a:pPr>
            <a:endParaRPr lang="zh-CN" altLang="en-US"/>
          </a:p>
        </p:txBody>
      </p:sp>
      <p:pic>
        <p:nvPicPr>
          <p:cNvPr id="4" name="图片 3"/>
          <p:cNvPicPr>
            <a:picLocks noChangeAspect="1"/>
          </p:cNvPicPr>
          <p:nvPr/>
        </p:nvPicPr>
        <p:blipFill>
          <a:blip r:embed="rId1"/>
          <a:srcRect t="12009" b="11585"/>
          <a:stretch>
            <a:fillRect/>
          </a:stretch>
        </p:blipFill>
        <p:spPr>
          <a:xfrm>
            <a:off x="1148080" y="3471545"/>
            <a:ext cx="6504940" cy="2743200"/>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7030" y="1841500"/>
            <a:ext cx="4072890" cy="3969385"/>
          </a:xfrm>
          <a:prstGeom prst="rect">
            <a:avLst/>
          </a:prstGeom>
          <a:gradFill>
            <a:gsLst>
              <a:gs pos="42000">
                <a:srgbClr val="FBFB11"/>
              </a:gs>
              <a:gs pos="100000">
                <a:schemeClr val="accent1">
                  <a:lumMod val="40000"/>
                  <a:lumOff val="60000"/>
                </a:schemeClr>
              </a:gs>
            </a:gsLst>
            <a:lin ang="5400000" scaled="0"/>
          </a:gradFill>
        </p:spPr>
        <p:txBody>
          <a:bodyPr wrap="square" rtlCol="0">
            <a:spAutoFit/>
          </a:bodyPr>
          <a:lstStyle/>
          <a:p>
            <a:pPr algn="just">
              <a:lnSpc>
                <a:spcPct val="150000"/>
              </a:lnSpc>
            </a:pPr>
            <a:r>
              <a:rPr lang="en-US" altLang="zh-CN" sz="2400" b="1">
                <a:solidFill>
                  <a:schemeClr val="accent2"/>
                </a:solidFill>
                <a:latin typeface="楷体" panose="02010609060101010101" charset="-122"/>
                <a:ea typeface="楷体" panose="02010609060101010101" charset="-122"/>
              </a:rPr>
              <a:t>   </a:t>
            </a:r>
            <a:r>
              <a:rPr lang="zh-CN" altLang="en-US" sz="2400" b="1">
                <a:solidFill>
                  <a:schemeClr val="accent2"/>
                </a:solidFill>
                <a:latin typeface="楷体" panose="02010609060101010101" charset="-122"/>
                <a:ea typeface="楷体" panose="02010609060101010101" charset="-122"/>
              </a:rPr>
              <a:t>鲁迅：“倘若一定要问我青年应当向怎样的目标，那么，我只可以说出我为别人设计的话，就是：</a:t>
            </a:r>
            <a:r>
              <a:rPr lang="zh-CN" altLang="en-US" sz="2400" b="1">
                <a:solidFill>
                  <a:srgbClr val="FF0000"/>
                </a:solidFill>
                <a:latin typeface="微软雅黑" panose="020B0503020204020204" charset="-122"/>
                <a:ea typeface="微软雅黑" panose="020B0503020204020204" charset="-122"/>
              </a:rPr>
              <a:t>一要生存，二要温饱，三要发展</a:t>
            </a:r>
            <a:r>
              <a:rPr lang="zh-CN" altLang="en-US" sz="2400" b="1">
                <a:solidFill>
                  <a:schemeClr val="accent2"/>
                </a:solidFill>
                <a:latin typeface="楷体" panose="02010609060101010101" charset="-122"/>
                <a:ea typeface="楷体" panose="02010609060101010101" charset="-122"/>
              </a:rPr>
              <a:t>。有敢来阻碍这三事者，无论是谁，我们都反抗他，扑灭他！”</a:t>
            </a:r>
            <a:endParaRPr lang="zh-CN" altLang="en-US" sz="2400" b="1">
              <a:solidFill>
                <a:schemeClr val="accent2"/>
              </a:solidFill>
              <a:latin typeface="楷体" panose="02010609060101010101" charset="-122"/>
              <a:ea typeface="楷体" panose="02010609060101010101" charset="-122"/>
            </a:endParaRPr>
          </a:p>
        </p:txBody>
      </p:sp>
      <p:pic>
        <p:nvPicPr>
          <p:cNvPr id="5" name="图片 4"/>
          <p:cNvPicPr>
            <a:picLocks noChangeAspect="1"/>
          </p:cNvPicPr>
          <p:nvPr/>
        </p:nvPicPr>
        <p:blipFill>
          <a:blip r:embed="rId1"/>
          <a:stretch>
            <a:fillRect/>
          </a:stretch>
        </p:blipFill>
        <p:spPr>
          <a:xfrm>
            <a:off x="4860290" y="2174240"/>
            <a:ext cx="4184650" cy="3139440"/>
          </a:xfrm>
          <a:prstGeom prst="rect">
            <a:avLst/>
          </a:prstGeom>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89380"/>
            <a:ext cx="8229600" cy="911860"/>
          </a:xfrm>
        </p:spPr>
        <p:txBody>
          <a:bodyPr/>
          <a:lstStyle/>
          <a:p>
            <a:pPr>
              <a:lnSpc>
                <a:spcPct val="120000"/>
              </a:lnSpc>
            </a:pPr>
            <a:r>
              <a:rPr lang="zh-CN" altLang="en-US" sz="2400">
                <a:solidFill>
                  <a:schemeClr val="accent2"/>
                </a:solidFill>
              </a:rPr>
              <a:t>第一阶段（</a:t>
            </a:r>
            <a:r>
              <a:rPr lang="en-US" altLang="zh-CN" sz="2400">
                <a:solidFill>
                  <a:schemeClr val="accent2"/>
                </a:solidFill>
              </a:rPr>
              <a:t>2020</a:t>
            </a:r>
            <a:r>
              <a:rPr lang="zh-CN" altLang="en-US" sz="2400">
                <a:solidFill>
                  <a:schemeClr val="accent2"/>
                </a:solidFill>
              </a:rPr>
              <a:t>年</a:t>
            </a:r>
            <a:r>
              <a:rPr lang="en-US" altLang="zh-CN" sz="2400">
                <a:solidFill>
                  <a:schemeClr val="accent2"/>
                </a:solidFill>
              </a:rPr>
              <a:t>—2035</a:t>
            </a:r>
            <a:r>
              <a:rPr lang="zh-CN" altLang="en-US" sz="2400">
                <a:solidFill>
                  <a:schemeClr val="accent2"/>
                </a:solidFill>
              </a:rPr>
              <a:t>年）</a:t>
            </a:r>
            <a:br>
              <a:rPr lang="zh-CN" altLang="en-US" sz="2400">
                <a:solidFill>
                  <a:schemeClr val="accent2"/>
                </a:solidFill>
              </a:rPr>
            </a:br>
            <a:r>
              <a:rPr lang="zh-CN" altLang="en-US" sz="2400">
                <a:solidFill>
                  <a:schemeClr val="accent2"/>
                </a:solidFill>
              </a:rPr>
              <a:t>基本实现社会主义现代化的目标要求</a:t>
            </a:r>
            <a:endParaRPr lang="zh-CN" altLang="en-US" sz="2400">
              <a:solidFill>
                <a:schemeClr val="accent2"/>
              </a:solidFill>
            </a:endParaRPr>
          </a:p>
        </p:txBody>
      </p:sp>
      <p:sp>
        <p:nvSpPr>
          <p:cNvPr id="3" name="内容占位符 2"/>
          <p:cNvSpPr>
            <a:spLocks noGrp="1"/>
          </p:cNvSpPr>
          <p:nvPr>
            <p:ph idx="1"/>
          </p:nvPr>
        </p:nvSpPr>
        <p:spPr>
          <a:xfrm>
            <a:off x="203835" y="2392680"/>
            <a:ext cx="8493760" cy="1370965"/>
          </a:xfrm>
        </p:spPr>
        <p:txBody>
          <a:bodyPr/>
          <a:lstStyle/>
          <a:p>
            <a:pPr marL="0" indent="0">
              <a:lnSpc>
                <a:spcPct val="150000"/>
              </a:lnSpc>
              <a:buNone/>
            </a:pPr>
            <a:r>
              <a:rPr lang="en-US" altLang="zh-CN"/>
              <a:t>     1</a:t>
            </a:r>
            <a:r>
              <a:rPr lang="zh-CN" altLang="en-US"/>
              <a:t>、</a:t>
            </a:r>
            <a:r>
              <a:rPr lang="zh-CN" altLang="en-US" b="1">
                <a:solidFill>
                  <a:srgbClr val="FF0000"/>
                </a:solidFill>
              </a:rPr>
              <a:t>经济建设方面</a:t>
            </a:r>
            <a:r>
              <a:rPr lang="zh-CN" altLang="en-US"/>
              <a:t>，我国经济实力、科技实力将大幅跃升，跻身创新型国家前列。</a:t>
            </a:r>
            <a:endParaRPr lang="zh-CN" altLang="en-US"/>
          </a:p>
        </p:txBody>
      </p:sp>
      <p:sp>
        <p:nvSpPr>
          <p:cNvPr id="5" name="文本框 4"/>
          <p:cNvSpPr txBox="1"/>
          <p:nvPr/>
        </p:nvSpPr>
        <p:spPr>
          <a:xfrm>
            <a:off x="715645" y="3618865"/>
            <a:ext cx="7712075" cy="2932430"/>
          </a:xfrm>
          <a:prstGeom prst="rect">
            <a:avLst/>
          </a:prstGeom>
          <a:solidFill>
            <a:srgbClr val="99FFCC"/>
          </a:solidFill>
        </p:spPr>
        <p:txBody>
          <a:bodyPr wrap="square" rtlCol="0">
            <a:spAutoFit/>
          </a:bodyPr>
          <a:lstStyle/>
          <a:p>
            <a:pPr>
              <a:lnSpc>
                <a:spcPct val="110000"/>
              </a:lnSpc>
            </a:pPr>
            <a:r>
              <a:rPr lang="en-US" altLang="zh-CN" sz="2400">
                <a:solidFill>
                  <a:schemeClr val="tx2"/>
                </a:solidFill>
                <a:latin typeface="楷体" panose="02010609060101010101" charset="-122"/>
                <a:ea typeface="楷体" panose="02010609060101010101" charset="-122"/>
              </a:rPr>
              <a:t>    2012-2017</a:t>
            </a:r>
            <a:r>
              <a:rPr lang="zh-CN" altLang="en-US" sz="2400">
                <a:solidFill>
                  <a:schemeClr val="tx2"/>
                </a:solidFill>
                <a:latin typeface="楷体" panose="02010609060101010101" charset="-122"/>
                <a:ea typeface="楷体" panose="02010609060101010101" charset="-122"/>
              </a:rPr>
              <a:t>年，中国经济年均增长7.1%，远高于同期世界2.5%和发展中经济体4%的平均增长水平，在世界主要经济体中名列前茅。同一时期，中国对世界经济增长的贡献率年均超过30%，超过美国、欧洲、日本贡献率的总和，成为世界经济增长的主要动力源和稳定器。2017年中国</a:t>
            </a:r>
            <a:r>
              <a:rPr lang="en-US" altLang="zh-CN" sz="2400">
                <a:solidFill>
                  <a:schemeClr val="tx2"/>
                </a:solidFill>
                <a:latin typeface="楷体" panose="02010609060101010101" charset="-122"/>
                <a:ea typeface="楷体" panose="02010609060101010101" charset="-122"/>
              </a:rPr>
              <a:t>GDP</a:t>
            </a:r>
            <a:r>
              <a:rPr lang="zh-CN" altLang="en-US" sz="2400">
                <a:solidFill>
                  <a:schemeClr val="tx2"/>
                </a:solidFill>
                <a:latin typeface="楷体" panose="02010609060101010101" charset="-122"/>
                <a:ea typeface="楷体" panose="02010609060101010101" charset="-122"/>
              </a:rPr>
              <a:t>12.254万亿美元，是美国19.3868万亿美元的63.2%。</a:t>
            </a:r>
            <a:endParaRPr lang="zh-CN" altLang="en-US" sz="2400">
              <a:solidFill>
                <a:schemeClr val="tx2"/>
              </a:solidFill>
              <a:latin typeface="楷体" panose="02010609060101010101" charset="-122"/>
              <a:ea typeface="楷体" panose="02010609060101010101" charset="-122"/>
            </a:endParaRP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2730" y="1231900"/>
            <a:ext cx="3609340" cy="673735"/>
          </a:xfrm>
        </p:spPr>
        <p:txBody>
          <a:bodyPr/>
          <a:lstStyle/>
          <a:p>
            <a:r>
              <a:rPr lang="zh-CN" altLang="en-US" sz="2400">
                <a:solidFill>
                  <a:schemeClr val="accent2"/>
                </a:solidFill>
              </a:rPr>
              <a:t>大众创业 万众创新</a:t>
            </a:r>
            <a:endParaRPr lang="zh-CN" altLang="en-US" sz="2400">
              <a:solidFill>
                <a:schemeClr val="accent2"/>
              </a:solidFill>
            </a:endParaRPr>
          </a:p>
        </p:txBody>
      </p:sp>
      <p:sp>
        <p:nvSpPr>
          <p:cNvPr id="3" name="内容占位符 2"/>
          <p:cNvSpPr>
            <a:spLocks noGrp="1"/>
          </p:cNvSpPr>
          <p:nvPr>
            <p:ph idx="1"/>
          </p:nvPr>
        </p:nvSpPr>
        <p:spPr>
          <a:xfrm>
            <a:off x="252730" y="1985010"/>
            <a:ext cx="8638540" cy="2094865"/>
          </a:xfrm>
          <a:solidFill>
            <a:schemeClr val="accent1">
              <a:lumMod val="20000"/>
              <a:lumOff val="80000"/>
            </a:schemeClr>
          </a:solidFill>
        </p:spPr>
        <p:txBody>
          <a:bodyPr/>
          <a:lstStyle/>
          <a:p>
            <a:pPr marL="0" indent="0">
              <a:lnSpc>
                <a:spcPct val="140000"/>
              </a:lnSpc>
              <a:buNone/>
            </a:pPr>
            <a:r>
              <a:rPr lang="en-US" altLang="zh-CN">
                <a:latin typeface="楷体" panose="02010609060101010101" charset="-122"/>
                <a:ea typeface="楷体" panose="02010609060101010101" charset="-122"/>
              </a:rPr>
              <a:t>    </a:t>
            </a:r>
            <a:r>
              <a:rPr lang="zh-CN" altLang="en-US">
                <a:latin typeface="楷体" panose="02010609060101010101" charset="-122"/>
                <a:ea typeface="楷体" panose="02010609060101010101" charset="-122"/>
              </a:rPr>
              <a:t>世界知识产权组织等《2017年全球创新指数报告》显示，中国位列世界最具创新力经济体第22位，较前一年又上升了3位，再次成为中等收入经济体的领头羊。中国正在逐步成为全球创新和品牌方面的一个引领者。</a:t>
            </a:r>
            <a:endParaRPr lang="zh-CN" altLang="en-US">
              <a:latin typeface="楷体" panose="02010609060101010101" charset="-122"/>
              <a:ea typeface="楷体" panose="02010609060101010101" charset="-122"/>
            </a:endParaRPr>
          </a:p>
        </p:txBody>
      </p:sp>
      <p:pic>
        <p:nvPicPr>
          <p:cNvPr id="5" name="图片 4"/>
          <p:cNvPicPr>
            <a:picLocks noChangeAspect="1"/>
          </p:cNvPicPr>
          <p:nvPr/>
        </p:nvPicPr>
        <p:blipFill>
          <a:blip r:embed="rId1"/>
          <a:stretch>
            <a:fillRect/>
          </a:stretch>
        </p:blipFill>
        <p:spPr>
          <a:xfrm>
            <a:off x="139065" y="4367530"/>
            <a:ext cx="3308985" cy="2282825"/>
          </a:xfrm>
          <a:prstGeom prst="rect">
            <a:avLst/>
          </a:prstGeom>
        </p:spPr>
      </p:pic>
      <p:pic>
        <p:nvPicPr>
          <p:cNvPr id="6" name="图片 5"/>
          <p:cNvPicPr>
            <a:picLocks noChangeAspect="1"/>
          </p:cNvPicPr>
          <p:nvPr/>
        </p:nvPicPr>
        <p:blipFill>
          <a:blip r:embed="rId2"/>
          <a:stretch>
            <a:fillRect/>
          </a:stretch>
        </p:blipFill>
        <p:spPr>
          <a:xfrm>
            <a:off x="3448050" y="4452620"/>
            <a:ext cx="2856230" cy="2197735"/>
          </a:xfrm>
          <a:prstGeom prst="rect">
            <a:avLst/>
          </a:prstGeom>
        </p:spPr>
      </p:pic>
      <p:pic>
        <p:nvPicPr>
          <p:cNvPr id="7" name="图片 6"/>
          <p:cNvPicPr>
            <a:picLocks noChangeAspect="1"/>
          </p:cNvPicPr>
          <p:nvPr/>
        </p:nvPicPr>
        <p:blipFill>
          <a:blip r:embed="rId3"/>
          <a:srcRect l="8634" r="6668"/>
          <a:stretch>
            <a:fillRect/>
          </a:stretch>
        </p:blipFill>
        <p:spPr>
          <a:xfrm>
            <a:off x="6309995" y="4453255"/>
            <a:ext cx="2784475" cy="2197100"/>
          </a:xfrm>
          <a:prstGeom prst="rect">
            <a:avLst/>
          </a:prstGeom>
        </p:spPr>
      </p:pic>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7660" y="1457960"/>
            <a:ext cx="8467090" cy="2017395"/>
          </a:xfrm>
        </p:spPr>
        <p:txBody>
          <a:bodyPr/>
          <a:lstStyle/>
          <a:p>
            <a:pPr marL="0" indent="0">
              <a:lnSpc>
                <a:spcPct val="140000"/>
              </a:lnSpc>
              <a:buNone/>
            </a:pPr>
            <a:r>
              <a:rPr lang="en-US" altLang="zh-CN"/>
              <a:t>       2</a:t>
            </a:r>
            <a:r>
              <a:rPr lang="zh-CN" altLang="en-US"/>
              <a:t>、</a:t>
            </a:r>
            <a:r>
              <a:rPr lang="zh-CN" altLang="en-US" b="1">
                <a:solidFill>
                  <a:srgbClr val="FF0000"/>
                </a:solidFill>
              </a:rPr>
              <a:t>政治建设方面</a:t>
            </a:r>
            <a:r>
              <a:rPr lang="zh-CN" altLang="en-US"/>
              <a:t>，人人平等参与、平等发展权利得到充分保障，法治国家、法治政府、法治社会基本建成，各方面制度更加完善，国家治理体系和治理能力现代化基本实现。</a:t>
            </a:r>
            <a:endParaRPr lang="zh-CN" altLang="en-US"/>
          </a:p>
          <a:p>
            <a:pPr marL="0" indent="0">
              <a:lnSpc>
                <a:spcPct val="140000"/>
              </a:lnSpc>
              <a:buNone/>
            </a:pPr>
            <a:endParaRPr lang="zh-CN" altLang="en-US"/>
          </a:p>
        </p:txBody>
      </p:sp>
      <p:pic>
        <p:nvPicPr>
          <p:cNvPr id="2" name="《焦点访谈》 20170227 莫让“村霸”霸一方">
            <a:hlinkClick r:id="" action="ppaction://media"/>
          </p:cNvPr>
          <p:cNvPicPr/>
          <p:nvPr>
            <a:videoFile r:link="rId1"/>
            <p:extLst>
              <p:ext uri="{DAA4B4D4-6D71-4841-9C94-3DE7FCFB9230}">
                <p14:media xmlns:p14="http://schemas.microsoft.com/office/powerpoint/2010/main" r:link="rId2">
                  <p14:trim st="38000.000000"/>
                </p14:media>
              </p:ext>
            </p:extLst>
          </p:nvPr>
        </p:nvPicPr>
        <p:blipFill>
          <a:blip r:embed="rId3"/>
          <a:stretch>
            <a:fillRect/>
          </a:stretch>
        </p:blipFill>
        <p:spPr>
          <a:xfrm>
            <a:off x="1988820" y="3295650"/>
            <a:ext cx="3939540" cy="28359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5120" y="1433830"/>
            <a:ext cx="8493760" cy="1503045"/>
          </a:xfrm>
        </p:spPr>
        <p:txBody>
          <a:bodyPr/>
          <a:lstStyle/>
          <a:p>
            <a:pPr marL="0" indent="0">
              <a:lnSpc>
                <a:spcPct val="140000"/>
              </a:lnSpc>
              <a:buNone/>
            </a:pPr>
            <a:r>
              <a:rPr lang="en-US" altLang="zh-CN">
                <a:sym typeface="+mn-ea"/>
              </a:rPr>
              <a:t>      3</a:t>
            </a:r>
            <a:r>
              <a:rPr lang="zh-CN" altLang="en-US">
                <a:sym typeface="+mn-ea"/>
              </a:rPr>
              <a:t>、</a:t>
            </a:r>
            <a:r>
              <a:rPr lang="zh-CN" altLang="en-US" b="1">
                <a:solidFill>
                  <a:srgbClr val="FF0000"/>
                </a:solidFill>
                <a:sym typeface="+mn-ea"/>
              </a:rPr>
              <a:t>文化建设方面</a:t>
            </a:r>
            <a:r>
              <a:rPr lang="zh-CN" altLang="en-US">
                <a:sym typeface="+mn-ea"/>
              </a:rPr>
              <a:t>，社会文明程度达到新的高度，国家文化软实力显著增强，中华文化影响更加广泛深入。</a:t>
            </a:r>
            <a:endParaRPr lang="zh-CN" altLang="en-US"/>
          </a:p>
        </p:txBody>
      </p:sp>
      <p:pic>
        <p:nvPicPr>
          <p:cNvPr id="4" name="印尼阿拉扎大学孔子学院-国语流畅">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1974850" y="2772410"/>
            <a:ext cx="5304155" cy="32924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indefinite"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185420" y="1588770"/>
            <a:ext cx="8587740" cy="3989705"/>
          </a:xfrm>
        </p:spPr>
        <p:txBody>
          <a:bodyPr/>
          <a:lstStyle/>
          <a:p>
            <a:pPr marL="0" indent="0">
              <a:lnSpc>
                <a:spcPct val="140000"/>
              </a:lnSpc>
              <a:buNone/>
            </a:pPr>
            <a:r>
              <a:rPr lang="en-US" altLang="zh-CN">
                <a:solidFill>
                  <a:schemeClr val="tx1"/>
                </a:solidFill>
                <a:sym typeface="+mn-ea"/>
              </a:rPr>
              <a:t>      4</a:t>
            </a:r>
            <a:r>
              <a:rPr lang="zh-CN" altLang="en-US">
                <a:solidFill>
                  <a:schemeClr val="tx1"/>
                </a:solidFill>
                <a:sym typeface="+mn-ea"/>
              </a:rPr>
              <a:t>、</a:t>
            </a:r>
            <a:r>
              <a:rPr lang="zh-CN" altLang="en-US" b="1">
                <a:solidFill>
                  <a:srgbClr val="FF0000"/>
                </a:solidFill>
                <a:sym typeface="+mn-ea"/>
              </a:rPr>
              <a:t>民生和社会建设方面</a:t>
            </a:r>
            <a:r>
              <a:rPr lang="zh-CN" altLang="en-US">
                <a:solidFill>
                  <a:schemeClr val="tx1"/>
                </a:solidFill>
                <a:sym typeface="+mn-ea"/>
              </a:rPr>
              <a:t>，人民生活更为富裕，中等收入群体比例明显提高，城乡区域发展差距和居民生活水平差距显著缩小，基本公共服务均等化基本实现，全体人民共同富裕迈出坚实步伐。</a:t>
            </a:r>
            <a:endParaRPr lang="zh-CN" altLang="en-US">
              <a:solidFill>
                <a:schemeClr val="tx1"/>
              </a:solidFill>
              <a:sym typeface="+mn-ea"/>
            </a:endParaRPr>
          </a:p>
          <a:p>
            <a:pPr marL="0" indent="0">
              <a:lnSpc>
                <a:spcPct val="140000"/>
              </a:lnSpc>
              <a:buNone/>
            </a:pPr>
            <a:r>
              <a:rPr lang="en-US" altLang="zh-CN">
                <a:solidFill>
                  <a:schemeClr val="tx1"/>
                </a:solidFill>
                <a:sym typeface="+mn-ea"/>
              </a:rPr>
              <a:t>      5</a:t>
            </a:r>
            <a:r>
              <a:rPr lang="zh-CN" altLang="en-US">
                <a:solidFill>
                  <a:schemeClr val="tx1"/>
                </a:solidFill>
                <a:sym typeface="+mn-ea"/>
              </a:rPr>
              <a:t>、</a:t>
            </a:r>
            <a:r>
              <a:rPr lang="zh-CN" altLang="en-US" b="1">
                <a:solidFill>
                  <a:srgbClr val="FF0000"/>
                </a:solidFill>
                <a:sym typeface="+mn-ea"/>
              </a:rPr>
              <a:t>生态文明建设方面</a:t>
            </a:r>
            <a:r>
              <a:rPr lang="zh-CN" altLang="en-US">
                <a:solidFill>
                  <a:schemeClr val="tx1"/>
                </a:solidFill>
                <a:sym typeface="+mn-ea"/>
              </a:rPr>
              <a:t>，生态环境根本好转，美丽中国目标基本实现。清洁低碳、安全高效的能源体系和绿色低碳循环发展的经济体系基本建立，生态文明制度更加健全。</a:t>
            </a:r>
            <a:endParaRPr lang="zh-CN" altLang="en-US">
              <a:solidFill>
                <a:schemeClr val="tx1"/>
              </a:solidFill>
              <a:sym typeface="+mn-ea"/>
            </a:endParaRP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5905" y="1076960"/>
            <a:ext cx="7641590" cy="884555"/>
          </a:xfrm>
        </p:spPr>
        <p:txBody>
          <a:bodyPr/>
          <a:lstStyle/>
          <a:p>
            <a:r>
              <a:rPr lang="zh-CN" altLang="en-US" sz="2400">
                <a:solidFill>
                  <a:schemeClr val="accent2"/>
                </a:solidFill>
              </a:rPr>
              <a:t>圆梦靠行动</a:t>
            </a:r>
            <a:r>
              <a:rPr lang="en-US" altLang="zh-CN" sz="2400">
                <a:solidFill>
                  <a:schemeClr val="accent2"/>
                </a:solidFill>
              </a:rPr>
              <a:t>——</a:t>
            </a:r>
            <a:br>
              <a:rPr lang="en-US" altLang="zh-CN" sz="2400">
                <a:solidFill>
                  <a:schemeClr val="accent2"/>
                </a:solidFill>
              </a:rPr>
            </a:br>
            <a:r>
              <a:rPr lang="en-US" altLang="zh-CN" sz="2400">
                <a:solidFill>
                  <a:schemeClr val="accent2"/>
                </a:solidFill>
              </a:rPr>
              <a:t>       </a:t>
            </a:r>
            <a:r>
              <a:rPr lang="zh-CN" altLang="en-US" sz="2400">
                <a:solidFill>
                  <a:schemeClr val="accent2"/>
                </a:solidFill>
              </a:rPr>
              <a:t>哈工大（威海）学生荣成天鹅湖生态文明实践</a:t>
            </a:r>
            <a:endParaRPr lang="zh-CN" altLang="en-US" sz="2400">
              <a:solidFill>
                <a:schemeClr val="accent2"/>
              </a:solidFill>
            </a:endParaRPr>
          </a:p>
        </p:txBody>
      </p:sp>
      <p:pic>
        <p:nvPicPr>
          <p:cNvPr id="4" name="图片 3"/>
          <p:cNvPicPr>
            <a:picLocks noChangeAspect="1"/>
          </p:cNvPicPr>
          <p:nvPr/>
        </p:nvPicPr>
        <p:blipFill>
          <a:blip r:embed="rId1"/>
          <a:stretch>
            <a:fillRect/>
          </a:stretch>
        </p:blipFill>
        <p:spPr>
          <a:xfrm>
            <a:off x="1045210" y="1961515"/>
            <a:ext cx="3512820" cy="2339340"/>
          </a:xfrm>
          <a:prstGeom prst="rect">
            <a:avLst/>
          </a:prstGeom>
        </p:spPr>
      </p:pic>
      <p:pic>
        <p:nvPicPr>
          <p:cNvPr id="5" name="图片 4"/>
          <p:cNvPicPr>
            <a:picLocks noChangeAspect="1"/>
          </p:cNvPicPr>
          <p:nvPr/>
        </p:nvPicPr>
        <p:blipFill>
          <a:blip r:embed="rId2"/>
          <a:stretch>
            <a:fillRect/>
          </a:stretch>
        </p:blipFill>
        <p:spPr>
          <a:xfrm>
            <a:off x="1045210" y="4451985"/>
            <a:ext cx="3533140" cy="2254250"/>
          </a:xfrm>
          <a:prstGeom prst="rect">
            <a:avLst/>
          </a:prstGeom>
        </p:spPr>
      </p:pic>
      <p:pic>
        <p:nvPicPr>
          <p:cNvPr id="6" name="图片 5" descr="IMG_20180521_065906R"/>
          <p:cNvPicPr>
            <a:picLocks noChangeAspect="1"/>
          </p:cNvPicPr>
          <p:nvPr/>
        </p:nvPicPr>
        <p:blipFill>
          <a:blip r:embed="rId3"/>
          <a:srcRect l="17276" t="12018" r="11972" b="16606"/>
          <a:stretch>
            <a:fillRect/>
          </a:stretch>
        </p:blipFill>
        <p:spPr>
          <a:xfrm>
            <a:off x="5078095" y="1961515"/>
            <a:ext cx="3525520" cy="4744720"/>
          </a:xfrm>
          <a:prstGeom prst="rect">
            <a:avLst/>
          </a:prstGeom>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5120" y="1405890"/>
            <a:ext cx="8493760" cy="2015490"/>
          </a:xfrm>
        </p:spPr>
        <p:txBody>
          <a:bodyPr/>
          <a:lstStyle/>
          <a:p>
            <a:pPr marL="0" indent="0">
              <a:lnSpc>
                <a:spcPct val="160000"/>
              </a:lnSpc>
              <a:buNone/>
            </a:pPr>
            <a:r>
              <a:rPr lang="en-US" altLang="zh-CN" b="1" dirty="0">
                <a:solidFill>
                  <a:schemeClr val="accent2"/>
                </a:solidFill>
                <a:sym typeface="+mn-ea"/>
              </a:rPr>
              <a:t>       </a:t>
            </a:r>
            <a:r>
              <a:rPr lang="zh-CN" altLang="en-US" b="1" dirty="0">
                <a:solidFill>
                  <a:schemeClr val="accent2"/>
                </a:solidFill>
                <a:sym typeface="+mn-ea"/>
              </a:rPr>
              <a:t>第二个阶段</a:t>
            </a:r>
            <a:r>
              <a:rPr lang="zh-CN" altLang="en-US" dirty="0">
                <a:sym typeface="+mn-ea"/>
              </a:rPr>
              <a:t>，从二〇三五年到本世纪中叶，在基本实现现代化的基础上，再奋斗十五年，把我国建成富强民主文明和谐美丽的</a:t>
            </a:r>
            <a:r>
              <a:rPr lang="zh-CN" altLang="en-US" b="1" dirty="0">
                <a:solidFill>
                  <a:schemeClr val="accent2"/>
                </a:solidFill>
                <a:sym typeface="+mn-ea"/>
              </a:rPr>
              <a:t>社会主义现代化强国</a:t>
            </a:r>
            <a:r>
              <a:rPr lang="zh-CN" altLang="en-US" dirty="0">
                <a:sym typeface="+mn-ea"/>
              </a:rPr>
              <a:t>。</a:t>
            </a:r>
            <a:endParaRPr lang="zh-CN" altLang="en-US"/>
          </a:p>
          <a:p>
            <a:pPr marL="0" indent="0">
              <a:buNone/>
            </a:pPr>
            <a:endParaRPr lang="zh-CN" altLang="en-US"/>
          </a:p>
        </p:txBody>
      </p:sp>
      <p:pic>
        <p:nvPicPr>
          <p:cNvPr id="5" name="图片 4"/>
          <p:cNvPicPr>
            <a:picLocks noChangeAspect="1"/>
          </p:cNvPicPr>
          <p:nvPr/>
        </p:nvPicPr>
        <p:blipFill>
          <a:blip r:embed="rId1"/>
          <a:stretch>
            <a:fillRect/>
          </a:stretch>
        </p:blipFill>
        <p:spPr>
          <a:xfrm>
            <a:off x="2305685" y="3552825"/>
            <a:ext cx="4244340" cy="2357755"/>
          </a:xfrm>
          <a:prstGeom prst="rect">
            <a:avLst/>
          </a:prstGeom>
        </p:spPr>
      </p:pic>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675" y="1275715"/>
            <a:ext cx="8229600" cy="873125"/>
          </a:xfrm>
        </p:spPr>
        <p:txBody>
          <a:bodyPr/>
          <a:lstStyle/>
          <a:p>
            <a:pPr>
              <a:lnSpc>
                <a:spcPct val="120000"/>
              </a:lnSpc>
            </a:pPr>
            <a:r>
              <a:rPr lang="zh-CN" altLang="en-US" sz="2400">
                <a:solidFill>
                  <a:schemeClr val="accent2"/>
                </a:solidFill>
              </a:rPr>
              <a:t>第二阶段（</a:t>
            </a:r>
            <a:r>
              <a:rPr lang="en-US" altLang="zh-CN" sz="2400">
                <a:solidFill>
                  <a:schemeClr val="accent2"/>
                </a:solidFill>
              </a:rPr>
              <a:t>2035-2050</a:t>
            </a:r>
            <a:r>
              <a:rPr lang="zh-CN" altLang="en-US" sz="2400">
                <a:solidFill>
                  <a:schemeClr val="accent2"/>
                </a:solidFill>
              </a:rPr>
              <a:t>）</a:t>
            </a:r>
            <a:br>
              <a:rPr lang="zh-CN" altLang="en-US" sz="2400">
                <a:solidFill>
                  <a:schemeClr val="accent2"/>
                </a:solidFill>
              </a:rPr>
            </a:br>
            <a:r>
              <a:rPr lang="zh-CN" altLang="en-US" sz="2400">
                <a:solidFill>
                  <a:schemeClr val="accent2"/>
                </a:solidFill>
              </a:rPr>
              <a:t>建成社会主义现代化强国的目标要求</a:t>
            </a:r>
            <a:endParaRPr lang="zh-CN" altLang="en-US" sz="2400">
              <a:solidFill>
                <a:schemeClr val="accent2"/>
              </a:solidFill>
            </a:endParaRPr>
          </a:p>
        </p:txBody>
      </p:sp>
      <p:sp>
        <p:nvSpPr>
          <p:cNvPr id="3" name="内容占位符 2"/>
          <p:cNvSpPr>
            <a:spLocks noGrp="1"/>
          </p:cNvSpPr>
          <p:nvPr>
            <p:ph idx="1"/>
          </p:nvPr>
        </p:nvSpPr>
        <p:spPr>
          <a:xfrm>
            <a:off x="325120" y="2449830"/>
            <a:ext cx="8493760" cy="3989705"/>
          </a:xfrm>
        </p:spPr>
        <p:txBody>
          <a:bodyPr/>
          <a:lstStyle/>
          <a:p>
            <a:pPr marL="0" indent="0">
              <a:lnSpc>
                <a:spcPct val="140000"/>
              </a:lnSpc>
              <a:buNone/>
            </a:pPr>
            <a:r>
              <a:rPr lang="en-US" altLang="zh-CN">
                <a:latin typeface="黑体" panose="02010609060101010101" pitchFamily="2" charset="-122"/>
                <a:ea typeface="黑体" panose="02010609060101010101" pitchFamily="2" charset="-122"/>
              </a:rPr>
              <a:t>   1</a:t>
            </a:r>
            <a:r>
              <a:rPr lang="zh-CN" altLang="en-US">
                <a:latin typeface="黑体" panose="02010609060101010101" pitchFamily="2" charset="-122"/>
                <a:ea typeface="黑体" panose="02010609060101010101" pitchFamily="2" charset="-122"/>
              </a:rPr>
              <a:t>、我国将拥有</a:t>
            </a:r>
            <a:r>
              <a:rPr lang="zh-CN" altLang="en-US" b="1">
                <a:solidFill>
                  <a:schemeClr val="accent2"/>
                </a:solidFill>
                <a:latin typeface="黑体" panose="02010609060101010101" pitchFamily="2" charset="-122"/>
                <a:ea typeface="黑体" panose="02010609060101010101" pitchFamily="2" charset="-122"/>
              </a:rPr>
              <a:t>高度的物质文明</a:t>
            </a:r>
            <a:r>
              <a:rPr lang="zh-CN" altLang="en-US">
                <a:latin typeface="黑体" panose="02010609060101010101" pitchFamily="2" charset="-122"/>
                <a:ea typeface="黑体" panose="02010609060101010101" pitchFamily="2" charset="-122"/>
              </a:rPr>
              <a:t>，社会生产力水平大幅提高，</a:t>
            </a:r>
            <a:r>
              <a:rPr lang="zh-CN" altLang="en-US" b="1">
                <a:solidFill>
                  <a:srgbClr val="FF0000"/>
                </a:solidFill>
                <a:latin typeface="黑体" panose="02010609060101010101" pitchFamily="2" charset="-122"/>
                <a:ea typeface="黑体" panose="02010609060101010101" pitchFamily="2" charset="-122"/>
              </a:rPr>
              <a:t> 核心竞争力名列世界前茅</a:t>
            </a:r>
            <a:r>
              <a:rPr lang="zh-CN" altLang="en-US">
                <a:latin typeface="黑体" panose="02010609060101010101" pitchFamily="2" charset="-122"/>
                <a:ea typeface="黑体" panose="02010609060101010101" pitchFamily="2" charset="-122"/>
              </a:rPr>
              <a:t>， 经济总量和市场规模超越其他国家，建成</a:t>
            </a:r>
            <a:r>
              <a:rPr lang="zh-CN" altLang="en-US" b="1">
                <a:solidFill>
                  <a:srgbClr val="FF0000"/>
                </a:solidFill>
                <a:latin typeface="黑体" panose="02010609060101010101" pitchFamily="2" charset="-122"/>
                <a:ea typeface="黑体" panose="02010609060101010101" pitchFamily="2" charset="-122"/>
              </a:rPr>
              <a:t>富强</a:t>
            </a:r>
            <a:r>
              <a:rPr lang="zh-CN" altLang="en-US">
                <a:latin typeface="黑体" panose="02010609060101010101" pitchFamily="2" charset="-122"/>
                <a:ea typeface="黑体" panose="02010609060101010101" pitchFamily="2" charset="-122"/>
              </a:rPr>
              <a:t>的社会主义现代化强国。</a:t>
            </a:r>
            <a:endParaRPr lang="zh-CN" altLang="en-US">
              <a:latin typeface="黑体" panose="02010609060101010101" pitchFamily="2" charset="-122"/>
              <a:ea typeface="黑体" panose="02010609060101010101" pitchFamily="2" charset="-122"/>
            </a:endParaRPr>
          </a:p>
          <a:p>
            <a:pPr marL="0" indent="0">
              <a:lnSpc>
                <a:spcPct val="140000"/>
              </a:lnSpc>
              <a:buNone/>
            </a:pPr>
            <a:r>
              <a:rPr lang="en-US" altLang="zh-CN">
                <a:latin typeface="黑体" panose="02010609060101010101" pitchFamily="2" charset="-122"/>
                <a:ea typeface="黑体" panose="02010609060101010101" pitchFamily="2" charset="-122"/>
              </a:rPr>
              <a:t>   2</a:t>
            </a:r>
            <a:r>
              <a:rPr lang="zh-CN" altLang="en-US">
                <a:latin typeface="黑体" panose="02010609060101010101" pitchFamily="2" charset="-122"/>
                <a:ea typeface="黑体" panose="02010609060101010101" pitchFamily="2" charset="-122"/>
              </a:rPr>
              <a:t>、我国将拥有</a:t>
            </a:r>
            <a:r>
              <a:rPr lang="zh-CN" altLang="en-US" b="1">
                <a:solidFill>
                  <a:schemeClr val="accent2"/>
                </a:solidFill>
                <a:latin typeface="黑体" panose="02010609060101010101" pitchFamily="2" charset="-122"/>
                <a:ea typeface="黑体" panose="02010609060101010101" pitchFamily="2" charset="-122"/>
              </a:rPr>
              <a:t>高度的政治文明</a:t>
            </a:r>
            <a:r>
              <a:rPr lang="zh-CN" altLang="en-US">
                <a:latin typeface="黑体" panose="02010609060101010101" pitchFamily="2" charset="-122"/>
                <a:ea typeface="黑体" panose="02010609060101010101" pitchFamily="2" charset="-122"/>
              </a:rPr>
              <a:t>，形成又有集中又有民主、又有纪律又有自由、又有统一意志又有个人心情舒畅生动活泼的政治局面，依法治国和以德治国有机结合，建成</a:t>
            </a:r>
            <a:r>
              <a:rPr lang="zh-CN" altLang="en-US" b="1">
                <a:solidFill>
                  <a:srgbClr val="FF0000"/>
                </a:solidFill>
                <a:latin typeface="黑体" panose="02010609060101010101" pitchFamily="2" charset="-122"/>
                <a:ea typeface="黑体" panose="02010609060101010101" pitchFamily="2" charset="-122"/>
              </a:rPr>
              <a:t>民主</a:t>
            </a:r>
            <a:r>
              <a:rPr lang="zh-CN" altLang="en-US">
                <a:latin typeface="黑体" panose="02010609060101010101" pitchFamily="2" charset="-122"/>
                <a:ea typeface="黑体" panose="02010609060101010101" pitchFamily="2" charset="-122"/>
              </a:rPr>
              <a:t>的社会主义现代化强国。</a:t>
            </a:r>
            <a:endParaRPr lang="zh-CN" altLang="en-US">
              <a:latin typeface="黑体" panose="02010609060101010101" pitchFamily="2" charset="-122"/>
              <a:ea typeface="黑体" panose="02010609060101010101" pitchFamily="2" charset="-122"/>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1465" y="1421130"/>
            <a:ext cx="8503285" cy="4671695"/>
          </a:xfrm>
        </p:spPr>
        <p:txBody>
          <a:bodyPr/>
          <a:lstStyle/>
          <a:p>
            <a:pPr marL="0" indent="0">
              <a:lnSpc>
                <a:spcPct val="130000"/>
              </a:lnSpc>
              <a:buNone/>
            </a:pPr>
            <a:r>
              <a:rPr lang="en-US" altLang="zh-CN">
                <a:latin typeface="黑体" panose="02010609060101010101" pitchFamily="2" charset="-122"/>
                <a:ea typeface="黑体" panose="02010609060101010101" pitchFamily="2" charset="-122"/>
              </a:rPr>
              <a:t>    3</a:t>
            </a:r>
            <a:r>
              <a:rPr lang="zh-CN" altLang="en-US">
                <a:latin typeface="黑体" panose="02010609060101010101" pitchFamily="2" charset="-122"/>
                <a:ea typeface="黑体" panose="02010609060101010101" pitchFamily="2" charset="-122"/>
              </a:rPr>
              <a:t>、我国将拥有</a:t>
            </a:r>
            <a:r>
              <a:rPr lang="zh-CN" altLang="en-US" b="1">
                <a:solidFill>
                  <a:schemeClr val="accent2"/>
                </a:solidFill>
                <a:latin typeface="黑体" panose="02010609060101010101" pitchFamily="2" charset="-122"/>
                <a:ea typeface="黑体" panose="02010609060101010101" pitchFamily="2" charset="-122"/>
              </a:rPr>
              <a:t>高度的精神文明</a:t>
            </a:r>
            <a:r>
              <a:rPr lang="zh-CN" altLang="en-US">
                <a:latin typeface="黑体" panose="02010609060101010101" pitchFamily="2" charset="-122"/>
                <a:ea typeface="黑体" panose="02010609060101010101" pitchFamily="2" charset="-122"/>
              </a:rPr>
              <a:t>，践行社会主义核心价值观成为全社会自觉行动，国民素质显著提高，中国精神、中国价值、中国力量成为中国发展的重要影响力和推动力，建成</a:t>
            </a:r>
            <a:r>
              <a:rPr lang="zh-CN" altLang="en-US" b="1">
                <a:solidFill>
                  <a:srgbClr val="FF0000"/>
                </a:solidFill>
                <a:latin typeface="黑体" panose="02010609060101010101" pitchFamily="2" charset="-122"/>
                <a:ea typeface="黑体" panose="02010609060101010101" pitchFamily="2" charset="-122"/>
              </a:rPr>
              <a:t>文明</a:t>
            </a:r>
            <a:r>
              <a:rPr lang="zh-CN" altLang="en-US">
                <a:latin typeface="黑体" panose="02010609060101010101" pitchFamily="2" charset="-122"/>
                <a:ea typeface="黑体" panose="02010609060101010101" pitchFamily="2" charset="-122"/>
              </a:rPr>
              <a:t>的社会主义现代化强国。</a:t>
            </a:r>
            <a:endParaRPr lang="zh-CN" altLang="en-US">
              <a:latin typeface="黑体" panose="02010609060101010101" pitchFamily="2" charset="-122"/>
              <a:ea typeface="黑体" panose="02010609060101010101" pitchFamily="2" charset="-122"/>
            </a:endParaRPr>
          </a:p>
          <a:p>
            <a:pPr marL="0" indent="0">
              <a:lnSpc>
                <a:spcPct val="130000"/>
              </a:lnSpc>
              <a:buNone/>
            </a:pPr>
            <a:r>
              <a:rPr lang="en-US" altLang="zh-CN">
                <a:latin typeface="黑体" panose="02010609060101010101" pitchFamily="2" charset="-122"/>
                <a:ea typeface="黑体" panose="02010609060101010101" pitchFamily="2" charset="-122"/>
              </a:rPr>
              <a:t>    4</a:t>
            </a:r>
            <a:r>
              <a:rPr lang="zh-CN" altLang="en-US">
                <a:latin typeface="黑体" panose="02010609060101010101" pitchFamily="2" charset="-122"/>
                <a:ea typeface="黑体" panose="02010609060101010101" pitchFamily="2" charset="-122"/>
              </a:rPr>
              <a:t>、我国将拥有</a:t>
            </a:r>
            <a:r>
              <a:rPr lang="zh-CN" altLang="en-US" b="1">
                <a:solidFill>
                  <a:schemeClr val="accent2"/>
                </a:solidFill>
                <a:latin typeface="黑体" panose="02010609060101010101" pitchFamily="2" charset="-122"/>
                <a:ea typeface="黑体" panose="02010609060101010101" pitchFamily="2" charset="-122"/>
              </a:rPr>
              <a:t>高度的社会文明</a:t>
            </a:r>
            <a:r>
              <a:rPr lang="zh-CN" altLang="en-US">
                <a:latin typeface="黑体" panose="02010609060101010101" pitchFamily="2" charset="-122"/>
                <a:ea typeface="黑体" panose="02010609060101010101" pitchFamily="2" charset="-122"/>
              </a:rPr>
              <a:t>，城乡居民将普遍拥有较高的收入、富裕的生活、健全的基本公共服务，享有更加幸福安康的生活，全体人民共同富裕基本实现，公平正义普遍彰显，社会充满活力而又规范有序，建成</a:t>
            </a:r>
            <a:r>
              <a:rPr lang="zh-CN" altLang="en-US" b="1">
                <a:solidFill>
                  <a:srgbClr val="FF0000"/>
                </a:solidFill>
                <a:latin typeface="黑体" panose="02010609060101010101" pitchFamily="2" charset="-122"/>
                <a:ea typeface="黑体" panose="02010609060101010101" pitchFamily="2" charset="-122"/>
              </a:rPr>
              <a:t>和谐</a:t>
            </a:r>
            <a:r>
              <a:rPr lang="zh-CN" altLang="en-US">
                <a:latin typeface="黑体" panose="02010609060101010101" pitchFamily="2" charset="-122"/>
                <a:ea typeface="黑体" panose="02010609060101010101" pitchFamily="2" charset="-122"/>
              </a:rPr>
              <a:t>的社会主义现代化强国。</a:t>
            </a:r>
            <a:endParaRPr lang="zh-CN" altLang="en-US">
              <a:latin typeface="黑体" panose="02010609060101010101" pitchFamily="2" charset="-122"/>
              <a:ea typeface="黑体" panose="02010609060101010101" pitchFamily="2" charset="-122"/>
            </a:endParaRP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6215" y="1494155"/>
            <a:ext cx="8598535" cy="2131060"/>
          </a:xfrm>
        </p:spPr>
        <p:txBody>
          <a:bodyPr/>
          <a:lstStyle/>
          <a:p>
            <a:pPr marL="0" indent="0">
              <a:lnSpc>
                <a:spcPct val="160000"/>
              </a:lnSpc>
              <a:buNone/>
            </a:pPr>
            <a:r>
              <a:rPr lang="en-US" altLang="zh-CN"/>
              <a:t>      5</a:t>
            </a:r>
            <a:r>
              <a:rPr lang="zh-CN" altLang="en-US"/>
              <a:t>、我国将拥有高度的生态文明天蓝、地绿、水清的优美生态环境成为普遍常态，开创人与自然和谐共生新境界，建成</a:t>
            </a:r>
            <a:r>
              <a:rPr lang="zh-CN" altLang="en-US" b="1">
                <a:solidFill>
                  <a:srgbClr val="FF0000"/>
                </a:solidFill>
              </a:rPr>
              <a:t>美丽</a:t>
            </a:r>
            <a:r>
              <a:rPr lang="zh-CN" altLang="en-US"/>
              <a:t>的社会主义现代化强国。 </a:t>
            </a:r>
            <a:endParaRPr lang="zh-CN" altLang="en-US"/>
          </a:p>
        </p:txBody>
      </p:sp>
      <p:pic>
        <p:nvPicPr>
          <p:cNvPr id="2" name="图片 1"/>
          <p:cNvPicPr>
            <a:picLocks noChangeAspect="1"/>
          </p:cNvPicPr>
          <p:nvPr/>
        </p:nvPicPr>
        <p:blipFill>
          <a:blip r:embed="rId1"/>
          <a:srcRect l="1200" t="2203" r="2871" b="11965"/>
          <a:stretch>
            <a:fillRect/>
          </a:stretch>
        </p:blipFill>
        <p:spPr>
          <a:xfrm>
            <a:off x="2052955" y="3480435"/>
            <a:ext cx="4519295" cy="252349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r="1881"/>
          <a:stretch>
            <a:fillRect/>
          </a:stretch>
        </p:blipFill>
        <p:spPr>
          <a:xfrm>
            <a:off x="588010" y="1940560"/>
            <a:ext cx="7745095" cy="4801870"/>
          </a:xfrm>
          <a:prstGeom prst="rect">
            <a:avLst/>
          </a:prstGeom>
        </p:spPr>
      </p:pic>
      <p:sp>
        <p:nvSpPr>
          <p:cNvPr id="16" name="燕尾形 15"/>
          <p:cNvSpPr/>
          <p:nvPr/>
        </p:nvSpPr>
        <p:spPr>
          <a:xfrm>
            <a:off x="950595" y="1423035"/>
            <a:ext cx="2061210" cy="791845"/>
          </a:xfrm>
          <a:prstGeom prst="chevro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站起来</a:t>
            </a:r>
            <a:endParaRPr lang="zh-CN" altLang="en-US" sz="2800" b="1">
              <a:solidFill>
                <a:srgbClr val="FF0000"/>
              </a:solidFill>
              <a:latin typeface="微软雅黑" panose="020B0503020204020204" charset="-122"/>
              <a:ea typeface="微软雅黑" panose="020B0503020204020204" charset="-122"/>
            </a:endParaRPr>
          </a:p>
        </p:txBody>
      </p:sp>
      <p:sp>
        <p:nvSpPr>
          <p:cNvPr id="17" name="燕尾形 16"/>
          <p:cNvSpPr/>
          <p:nvPr/>
        </p:nvSpPr>
        <p:spPr>
          <a:xfrm>
            <a:off x="3429635" y="1423035"/>
            <a:ext cx="2061210" cy="791845"/>
          </a:xfrm>
          <a:prstGeom prst="chevro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富起来</a:t>
            </a:r>
            <a:endParaRPr lang="zh-CN" altLang="en-US" sz="2800" b="1">
              <a:solidFill>
                <a:srgbClr val="FF0000"/>
              </a:solidFill>
              <a:latin typeface="微软雅黑" panose="020B0503020204020204" charset="-122"/>
              <a:ea typeface="微软雅黑" panose="020B0503020204020204" charset="-122"/>
            </a:endParaRPr>
          </a:p>
        </p:txBody>
      </p:sp>
      <p:sp>
        <p:nvSpPr>
          <p:cNvPr id="18" name="燕尾形 17"/>
          <p:cNvSpPr/>
          <p:nvPr/>
        </p:nvSpPr>
        <p:spPr>
          <a:xfrm>
            <a:off x="5908675" y="1423035"/>
            <a:ext cx="2061210" cy="791845"/>
          </a:xfrm>
          <a:prstGeom prst="chevro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solidFill>
                  <a:srgbClr val="FF0000"/>
                </a:solidFill>
                <a:latin typeface="微软雅黑" panose="020B0503020204020204" charset="-122"/>
                <a:ea typeface="微软雅黑" panose="020B0503020204020204" charset="-122"/>
              </a:rPr>
              <a:t>强起来</a:t>
            </a:r>
            <a:endParaRPr lang="zh-CN" altLang="en-US" sz="2800" b="1">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对</a:t>
            </a:r>
            <a:r>
              <a:rPr lang="zh-CN" altLang="en-US">
                <a:latin typeface="黑体" panose="02010609060101010101" pitchFamily="2" charset="-122"/>
                <a:ea typeface="黑体" panose="02010609060101010101" pitchFamily="2" charset="-122"/>
                <a:sym typeface="+mn-ea"/>
              </a:rPr>
              <a:t>十九大“两步走”战略的简要</a:t>
            </a:r>
            <a:r>
              <a:rPr lang="zh-CN" altLang="en-US"/>
              <a:t>评价</a:t>
            </a:r>
            <a:endParaRPr lang="zh-CN" altLang="en-US"/>
          </a:p>
        </p:txBody>
      </p:sp>
      <p:sp>
        <p:nvSpPr>
          <p:cNvPr id="3" name="内容占位符 2"/>
          <p:cNvSpPr>
            <a:spLocks noGrp="1"/>
          </p:cNvSpPr>
          <p:nvPr>
            <p:ph idx="1"/>
          </p:nvPr>
        </p:nvSpPr>
        <p:spPr>
          <a:xfrm>
            <a:off x="325120" y="1865630"/>
            <a:ext cx="5406390" cy="4535170"/>
          </a:xfrm>
        </p:spPr>
        <p:txBody>
          <a:bodyPr/>
          <a:lstStyle/>
          <a:p>
            <a:pPr marL="0" indent="0">
              <a:lnSpc>
                <a:spcPct val="170000"/>
              </a:lnSpc>
              <a:buNone/>
            </a:pPr>
            <a:r>
              <a:rPr lang="en-US" altLang="zh-CN">
                <a:latin typeface="黑体" panose="02010609060101010101" pitchFamily="2" charset="-122"/>
                <a:ea typeface="黑体" panose="02010609060101010101" pitchFamily="2" charset="-122"/>
              </a:rPr>
              <a:t>    </a:t>
            </a:r>
            <a:r>
              <a:rPr lang="zh-CN" altLang="en-US">
                <a:latin typeface="黑体" panose="02010609060101010101" pitchFamily="2" charset="-122"/>
                <a:ea typeface="黑体" panose="02010609060101010101" pitchFamily="2" charset="-122"/>
              </a:rPr>
              <a:t>十九大“两步走”战略，适应了中国特色社会主义进入新时代后的新形势，</a:t>
            </a:r>
            <a:r>
              <a:rPr lang="zh-CN" altLang="en-US" b="1">
                <a:solidFill>
                  <a:schemeClr val="accent2"/>
                </a:solidFill>
                <a:latin typeface="黑体" panose="02010609060101010101" pitchFamily="2" charset="-122"/>
                <a:ea typeface="黑体" panose="02010609060101010101" pitchFamily="2" charset="-122"/>
              </a:rPr>
              <a:t>体现了中国社会主要矛盾发展变化后中国人民对美好生活的新要求</a:t>
            </a:r>
            <a:r>
              <a:rPr lang="zh-CN" altLang="en-US">
                <a:latin typeface="黑体" panose="02010609060101010101" pitchFamily="2" charset="-122"/>
                <a:ea typeface="黑体" panose="02010609060101010101" pitchFamily="2" charset="-122"/>
              </a:rPr>
              <a:t>，超越了原来的达到中等发达国家的既定目标，彰显了以习近平同志为核心的党中央的</a:t>
            </a:r>
            <a:r>
              <a:rPr lang="zh-CN" altLang="en-US" b="1">
                <a:solidFill>
                  <a:srgbClr val="FF0000"/>
                </a:solidFill>
                <a:latin typeface="黑体" panose="02010609060101010101" pitchFamily="2" charset="-122"/>
                <a:ea typeface="黑体" panose="02010609060101010101" pitchFamily="2" charset="-122"/>
              </a:rPr>
              <a:t>战略谋划能力</a:t>
            </a:r>
            <a:r>
              <a:rPr lang="zh-CN" altLang="en-US">
                <a:latin typeface="黑体" panose="02010609060101010101" pitchFamily="2" charset="-122"/>
                <a:ea typeface="黑体" panose="02010609060101010101" pitchFamily="2" charset="-122"/>
              </a:rPr>
              <a:t>和</a:t>
            </a:r>
            <a:r>
              <a:rPr lang="zh-CN" altLang="en-US" b="1">
                <a:solidFill>
                  <a:srgbClr val="FF0000"/>
                </a:solidFill>
                <a:latin typeface="黑体" panose="02010609060101010101" pitchFamily="2" charset="-122"/>
                <a:ea typeface="黑体" panose="02010609060101010101" pitchFamily="2" charset="-122"/>
              </a:rPr>
              <a:t>使命担当意识</a:t>
            </a:r>
            <a:r>
              <a:rPr lang="zh-CN" altLang="en-US">
                <a:latin typeface="黑体" panose="02010609060101010101" pitchFamily="2" charset="-122"/>
                <a:ea typeface="黑体" panose="02010609060101010101" pitchFamily="2" charset="-122"/>
              </a:rPr>
              <a:t>。</a:t>
            </a:r>
            <a:endParaRPr lang="zh-CN" altLang="en-US">
              <a:latin typeface="黑体" panose="02010609060101010101" pitchFamily="2" charset="-122"/>
              <a:ea typeface="黑体" panose="02010609060101010101" pitchFamily="2" charset="-122"/>
            </a:endParaRPr>
          </a:p>
        </p:txBody>
      </p:sp>
      <p:pic>
        <p:nvPicPr>
          <p:cNvPr id="5" name="图片 4"/>
          <p:cNvPicPr>
            <a:picLocks noChangeAspect="1"/>
          </p:cNvPicPr>
          <p:nvPr/>
        </p:nvPicPr>
        <p:blipFill>
          <a:blip r:embed="rId1"/>
          <a:stretch>
            <a:fillRect/>
          </a:stretch>
        </p:blipFill>
        <p:spPr>
          <a:xfrm>
            <a:off x="6188075" y="2027555"/>
            <a:ext cx="2790190" cy="1744345"/>
          </a:xfrm>
          <a:prstGeom prst="rect">
            <a:avLst/>
          </a:prstGeom>
        </p:spPr>
      </p:pic>
      <p:pic>
        <p:nvPicPr>
          <p:cNvPr id="6" name="图片 5"/>
          <p:cNvPicPr>
            <a:picLocks noChangeAspect="1"/>
          </p:cNvPicPr>
          <p:nvPr/>
        </p:nvPicPr>
        <p:blipFill>
          <a:blip r:embed="rId2"/>
          <a:stretch>
            <a:fillRect/>
          </a:stretch>
        </p:blipFill>
        <p:spPr>
          <a:xfrm>
            <a:off x="6170930" y="3900805"/>
            <a:ext cx="2823845" cy="2026920"/>
          </a:xfrm>
          <a:prstGeom prst="rect">
            <a:avLst/>
          </a:prstGeom>
        </p:spPr>
      </p:pic>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3995" y="1485265"/>
            <a:ext cx="8704580" cy="4225290"/>
          </a:xfrm>
          <a:prstGeom prst="rect">
            <a:avLst/>
          </a:prstGeom>
          <a:noFill/>
        </p:spPr>
        <p:txBody>
          <a:bodyPr wrap="square" rtlCol="0">
            <a:spAutoFit/>
          </a:bodyPr>
          <a:lstStyle/>
          <a:p>
            <a:pPr>
              <a:lnSpc>
                <a:spcPct val="160000"/>
              </a:lnSpc>
            </a:pPr>
            <a:r>
              <a:rPr lang="en-US" altLang="zh-CN" sz="2400">
                <a:solidFill>
                  <a:schemeClr val="tx1"/>
                </a:solidFill>
                <a:latin typeface="微软雅黑" panose="020B0503020204020204" charset="-122"/>
                <a:ea typeface="微软雅黑" panose="020B0503020204020204" charset="-122"/>
              </a:rPr>
              <a:t>      </a:t>
            </a:r>
            <a:r>
              <a:rPr lang="en-US" altLang="zh-CN" sz="2400">
                <a:solidFill>
                  <a:schemeClr val="tx1"/>
                </a:solidFill>
                <a:latin typeface="黑体" panose="02010609060101010101" pitchFamily="2" charset="-122"/>
                <a:ea typeface="黑体" panose="02010609060101010101" pitchFamily="2" charset="-122"/>
              </a:rPr>
              <a:t> </a:t>
            </a:r>
            <a:r>
              <a:rPr lang="zh-CN" altLang="en-US" sz="2400">
                <a:solidFill>
                  <a:schemeClr val="tx1"/>
                </a:solidFill>
                <a:latin typeface="黑体" panose="02010609060101010101" pitchFamily="2" charset="-122"/>
                <a:ea typeface="黑体" panose="02010609060101010101" pitchFamily="2" charset="-122"/>
              </a:rPr>
              <a:t>从全面建成小康社会到基本实现现代化，再到全面建成社会主义现代化强国，要求我们</a:t>
            </a:r>
            <a:r>
              <a:rPr lang="zh-CN" altLang="en-US" sz="2400" b="1">
                <a:solidFill>
                  <a:srgbClr val="FF0000"/>
                </a:solidFill>
                <a:latin typeface="黑体" panose="02010609060101010101" pitchFamily="2" charset="-122"/>
                <a:ea typeface="黑体" panose="02010609060101010101" pitchFamily="2" charset="-122"/>
              </a:rPr>
              <a:t>坚定信念、真抓实干</a:t>
            </a:r>
            <a:r>
              <a:rPr lang="zh-CN" altLang="en-US" sz="2400">
                <a:solidFill>
                  <a:schemeClr val="tx1"/>
                </a:solidFill>
                <a:latin typeface="黑体" panose="02010609060101010101" pitchFamily="2" charset="-122"/>
                <a:ea typeface="黑体" panose="02010609060101010101" pitchFamily="2" charset="-122"/>
              </a:rPr>
              <a:t>，不断把蓝图化为现实。</a:t>
            </a:r>
            <a:endParaRPr lang="zh-CN" altLang="en-US" sz="2400">
              <a:solidFill>
                <a:schemeClr val="tx1"/>
              </a:solidFill>
              <a:latin typeface="黑体" panose="02010609060101010101" pitchFamily="2" charset="-122"/>
              <a:ea typeface="黑体" panose="02010609060101010101" pitchFamily="2" charset="-122"/>
            </a:endParaRPr>
          </a:p>
          <a:p>
            <a:pPr>
              <a:lnSpc>
                <a:spcPct val="160000"/>
              </a:lnSpc>
            </a:pPr>
            <a:r>
              <a:rPr lang="zh-CN" altLang="en-US" sz="2400">
                <a:solidFill>
                  <a:schemeClr val="tx1"/>
                </a:solidFill>
                <a:latin typeface="黑体" panose="02010609060101010101" pitchFamily="2" charset="-122"/>
                <a:ea typeface="黑体" panose="02010609060101010101" pitchFamily="2" charset="-122"/>
              </a:rPr>
              <a:t>    </a:t>
            </a:r>
            <a:r>
              <a:rPr lang="zh-CN" altLang="en-US" sz="2400" b="1">
                <a:solidFill>
                  <a:srgbClr val="FF0000"/>
                </a:solidFill>
                <a:latin typeface="黑体" panose="02010609060101010101" pitchFamily="2" charset="-122"/>
                <a:ea typeface="黑体" panose="02010609060101010101" pitchFamily="2" charset="-122"/>
              </a:rPr>
              <a:t>从十九大到二十大，是两个一百年奋斗目标的历史交汇期</a:t>
            </a:r>
            <a:r>
              <a:rPr lang="zh-CN" altLang="en-US" sz="2400">
                <a:solidFill>
                  <a:schemeClr val="tx1"/>
                </a:solidFill>
                <a:latin typeface="黑体" panose="02010609060101010101" pitchFamily="2" charset="-122"/>
                <a:ea typeface="黑体" panose="02010609060101010101" pitchFamily="2" charset="-122"/>
              </a:rPr>
              <a:t>。收官和开局并举，承前与启后交替，时间紧任务重，只有撸起袖子加油干，才能不断开创新时代中国特色社会主义的新境界，朝着伟大目标奋勇前进。</a:t>
            </a:r>
            <a:endParaRPr lang="zh-CN" altLang="en-US" sz="2400">
              <a:solidFill>
                <a:schemeClr val="tx1"/>
              </a:solidFill>
              <a:latin typeface="黑体" panose="02010609060101010101" pitchFamily="2" charset="-122"/>
              <a:ea typeface="黑体" panose="02010609060101010101" pitchFamily="2" charset="-122"/>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03835" y="1191895"/>
            <a:ext cx="2414270" cy="673735"/>
          </a:xfrm>
        </p:spPr>
        <p:txBody>
          <a:bodyPr/>
          <a:lstStyle/>
          <a:p>
            <a:r>
              <a:rPr lang="zh-CN" altLang="en-US"/>
              <a:t>发展的新起点</a:t>
            </a:r>
            <a:endParaRPr lang="zh-CN" altLang="en-US"/>
          </a:p>
        </p:txBody>
      </p:sp>
      <p:pic>
        <p:nvPicPr>
          <p:cNvPr id="5" name="你好，我是中国">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1524000" y="2267585"/>
            <a:ext cx="6096000" cy="3429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90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257300"/>
            <a:ext cx="6511290" cy="608330"/>
          </a:xfrm>
          <a:gradFill>
            <a:gsLst>
              <a:gs pos="0">
                <a:srgbClr val="FBFB11"/>
              </a:gs>
              <a:gs pos="100000">
                <a:srgbClr val="838309"/>
              </a:gs>
            </a:gsLst>
            <a:lin ang="5400000" scaled="0"/>
          </a:gradFill>
        </p:spPr>
        <p:txBody>
          <a:bodyPr/>
          <a:lstStyle/>
          <a:p>
            <a:r>
              <a:rPr lang="zh-CN" altLang="en-US"/>
              <a:t>中国梦</a:t>
            </a:r>
            <a:r>
              <a:rPr lang="en-US" altLang="zh-CN"/>
              <a:t>—</a:t>
            </a:r>
            <a:r>
              <a:rPr lang="zh-CN" altLang="en-US"/>
              <a:t>在新时代对历史的继承与发展</a:t>
            </a:r>
            <a:endParaRPr lang="zh-CN" altLang="en-US"/>
          </a:p>
        </p:txBody>
      </p:sp>
      <p:sp>
        <p:nvSpPr>
          <p:cNvPr id="3" name="内容占位符 2"/>
          <p:cNvSpPr>
            <a:spLocks noGrp="1"/>
          </p:cNvSpPr>
          <p:nvPr>
            <p:ph idx="1"/>
          </p:nvPr>
        </p:nvSpPr>
        <p:spPr>
          <a:xfrm>
            <a:off x="312420" y="2050415"/>
            <a:ext cx="4427855" cy="4488815"/>
          </a:xfrm>
        </p:spPr>
        <p:txBody>
          <a:bodyPr/>
          <a:lstStyle/>
          <a:p>
            <a:pPr marL="0" indent="0" algn="just">
              <a:lnSpc>
                <a:spcPct val="140000"/>
              </a:lnSpc>
              <a:buNone/>
            </a:pPr>
            <a:r>
              <a:rPr lang="zh-CN" altLang="en-US" sz="2000" b="1" dirty="0">
                <a:sym typeface="+mn-ea"/>
              </a:rPr>
              <a:t>2012年11月29日，</a:t>
            </a:r>
            <a:r>
              <a:rPr lang="zh-CN" altLang="en-US" sz="2000" b="1" dirty="0">
                <a:solidFill>
                  <a:srgbClr val="FF0000"/>
                </a:solidFill>
                <a:sym typeface="+mn-ea"/>
              </a:rPr>
              <a:t>习近平参观“复兴之路”展览</a:t>
            </a:r>
            <a:r>
              <a:rPr lang="zh-CN" altLang="en-US" sz="1800" b="1" dirty="0">
                <a:sym typeface="+mn-ea"/>
              </a:rPr>
              <a:t>时指出：</a:t>
            </a:r>
            <a:endParaRPr lang="zh-CN" altLang="en-US" sz="1800" b="1" dirty="0">
              <a:sym typeface="+mn-ea"/>
            </a:endParaRPr>
          </a:p>
          <a:p>
            <a:pPr marL="0" indent="0" algn="just">
              <a:lnSpc>
                <a:spcPct val="140000"/>
              </a:lnSpc>
              <a:buNone/>
            </a:pPr>
            <a:r>
              <a:rPr lang="zh-CN" altLang="en-US" sz="1800" b="1" dirty="0">
                <a:sym typeface="+mn-ea"/>
              </a:rPr>
              <a:t>     </a:t>
            </a:r>
            <a:r>
              <a:rPr lang="zh-CN" altLang="en-US" sz="2000" b="1" dirty="0">
                <a:sym typeface="+mn-ea"/>
              </a:rPr>
              <a:t>“每个人都有理想和追求，都有自己的梦想。现在，大家都在讨论中国梦，我以为，</a:t>
            </a:r>
            <a:r>
              <a:rPr lang="zh-CN" altLang="en-US" sz="2000" b="1" dirty="0">
                <a:solidFill>
                  <a:srgbClr val="FF0000"/>
                </a:solidFill>
                <a:sym typeface="+mn-ea"/>
              </a:rPr>
              <a:t>实现中华民族伟大复兴</a:t>
            </a:r>
            <a:r>
              <a:rPr lang="zh-CN" altLang="en-US" sz="2000" b="1" dirty="0">
                <a:sym typeface="+mn-ea"/>
              </a:rPr>
              <a:t>，就是中华民族近代以来最伟大的梦想。这个梦想，凝聚了几代中国人的夙愿，体现了中华民族和中国人民的</a:t>
            </a:r>
            <a:r>
              <a:rPr lang="zh-CN" altLang="en-US" sz="2000" b="1" dirty="0">
                <a:solidFill>
                  <a:srgbClr val="FF0000"/>
                </a:solidFill>
                <a:sym typeface="+mn-ea"/>
              </a:rPr>
              <a:t>整体利益</a:t>
            </a:r>
            <a:r>
              <a:rPr lang="zh-CN" altLang="en-US" sz="2000" b="1" dirty="0">
                <a:sym typeface="+mn-ea"/>
              </a:rPr>
              <a:t>，是每一个中华儿女的共同期盼。”</a:t>
            </a:r>
            <a:endParaRPr lang="zh-CN" altLang="en-US"/>
          </a:p>
        </p:txBody>
      </p:sp>
      <p:pic>
        <p:nvPicPr>
          <p:cNvPr id="4" name="2012年复兴之路展览讲话">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4944745" y="2305050"/>
            <a:ext cx="3914140" cy="311340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851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p="http://schemas.openxmlformats.org/presentationml/2006/main">
  <p:tag name="KSO_WM_SLIDE_MODEL_TYPE" val="timeline"/>
</p:tagLst>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8395</Words>
  <Application>WPS 演示</Application>
  <PresentationFormat>全屏显示(4:3)</PresentationFormat>
  <Paragraphs>349</Paragraphs>
  <Slides>71</Slides>
  <Notes>5</Notes>
  <HiddenSlides>0</HiddenSlides>
  <MMClips>9</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71</vt:i4>
      </vt:variant>
    </vt:vector>
  </HeadingPairs>
  <TitlesOfParts>
    <vt:vector size="86" baseType="lpstr">
      <vt:lpstr>Arial</vt:lpstr>
      <vt:lpstr>宋体</vt:lpstr>
      <vt:lpstr>Wingdings</vt:lpstr>
      <vt:lpstr>Times New Roman</vt:lpstr>
      <vt:lpstr>Verdana</vt:lpstr>
      <vt:lpstr>Stone Sans</vt:lpstr>
      <vt:lpstr>微软雅黑</vt:lpstr>
      <vt:lpstr>楷体</vt:lpstr>
      <vt:lpstr>黑体</vt:lpstr>
      <vt:lpstr>Arial Unicode MS</vt:lpstr>
      <vt:lpstr>Calibri</vt:lpstr>
      <vt:lpstr>Wingdings</vt:lpstr>
      <vt:lpstr>华文楷体</vt:lpstr>
      <vt:lpstr>Segoe Print</vt:lpstr>
      <vt:lpstr>2_默认设计模板</vt:lpstr>
      <vt:lpstr>2019年春季学期</vt:lpstr>
      <vt:lpstr>第九章 坚持和发展中国特色社会主义的总任务</vt:lpstr>
      <vt:lpstr>PowerPoint 演示文稿</vt:lpstr>
      <vt:lpstr>第一节  实现中华民族伟大复兴的中国梦</vt:lpstr>
      <vt:lpstr>PowerPoint 演示文稿</vt:lpstr>
      <vt:lpstr>PowerPoint 演示文稿</vt:lpstr>
      <vt:lpstr>PowerPoint 演示文稿</vt:lpstr>
      <vt:lpstr>发展的新起点</vt:lpstr>
      <vt:lpstr>中国梦—在新时代对历史的继承与发展</vt:lpstr>
      <vt:lpstr>PowerPoint 演示文稿</vt:lpstr>
      <vt:lpstr>展现大国风采，树立强国自信</vt:lpstr>
      <vt:lpstr>二 中国梦的科学内涵</vt:lpstr>
      <vt:lpstr>PowerPoint 演示文稿</vt:lpstr>
      <vt:lpstr>三 中国梦是马克思主义中国化的最新成果</vt:lpstr>
      <vt:lpstr>中国语言——中国梦的表达形式</vt:lpstr>
      <vt:lpstr>PowerPoint 演示文稿</vt:lpstr>
      <vt:lpstr>PowerPoint 演示文稿</vt:lpstr>
      <vt:lpstr>中国思维——中国梦的弘大视野</vt:lpstr>
      <vt:lpstr>PowerPoint 演示文稿</vt:lpstr>
      <vt:lpstr>PowerPoint 演示文稿</vt:lpstr>
      <vt:lpstr>民本思想——中国梦的人民情节</vt:lpstr>
      <vt:lpstr>PowerPoint 演示文稿</vt:lpstr>
      <vt:lpstr>PowerPoint 演示文稿</vt:lpstr>
      <vt:lpstr>中国气派——中国梦的恢弘气象</vt:lpstr>
      <vt:lpstr>PowerPoint 演示文稿</vt:lpstr>
      <vt:lpstr>文化强国——中国梦的目标追求</vt:lpstr>
      <vt:lpstr>五彩中国梦</vt:lpstr>
      <vt:lpstr>三 奋力实现中国梦</vt:lpstr>
      <vt:lpstr>中国特色社会主义道路</vt:lpstr>
      <vt:lpstr>PowerPoint 演示文稿</vt:lpstr>
      <vt:lpstr>PowerPoint 演示文稿</vt:lpstr>
      <vt:lpstr>撸起袖子加油干</vt:lpstr>
      <vt:lpstr>PowerPoint 演示文稿</vt:lpstr>
      <vt:lpstr>PowerPoint 演示文稿</vt:lpstr>
      <vt:lpstr>“中国特色、世界一流、哈工大规格”                          ——哈工大威海校区的梦想与战略</vt:lpstr>
      <vt:lpstr>中国梦365个故事：李兵的汽车梦</vt:lpstr>
      <vt:lpstr>我的中国梦之袁隆平</vt:lpstr>
      <vt:lpstr>我的中国梦——黄永玉</vt:lpstr>
      <vt:lpstr>讨论：          个人梦想与国家发展</vt:lpstr>
      <vt:lpstr>第二节 建成社会主义现代化强国的战略安排</vt:lpstr>
      <vt:lpstr>PowerPoint 演示文稿</vt:lpstr>
      <vt:lpstr>现实：新时代，新成绩</vt:lpstr>
      <vt:lpstr>历史：2019年建国70周年，2018年改革开放四十年</vt:lpstr>
      <vt:lpstr>（二）奋斗目标与发展战略的变化</vt:lpstr>
      <vt:lpstr>十五大新“三步走”发展战略         “两个一百年”奋斗目标</vt:lpstr>
      <vt:lpstr>十六大全面建设小康社会</vt:lpstr>
      <vt:lpstr>PowerPoint 演示文稿</vt:lpstr>
      <vt:lpstr>十八大提出了全面建成小康社会的新要求</vt:lpstr>
      <vt:lpstr>PowerPoint 演示文稿</vt:lpstr>
      <vt:lpstr>PowerPoint 演示文稿</vt:lpstr>
      <vt:lpstr>PowerPoint 演示文稿</vt:lpstr>
      <vt:lpstr>小康社会</vt:lpstr>
      <vt:lpstr>PowerPoint 演示文稿</vt:lpstr>
      <vt:lpstr>PowerPoint 演示文稿</vt:lpstr>
      <vt:lpstr>PowerPoint 演示文稿</vt:lpstr>
      <vt:lpstr>PowerPoint 演示文稿</vt:lpstr>
      <vt:lpstr>发展目标——现代化</vt:lpstr>
      <vt:lpstr>什么是现代化？</vt:lpstr>
      <vt:lpstr>二 实现社会主义现代化强国“两步走”战略安排</vt:lpstr>
      <vt:lpstr>第一阶段（2020年—2035年） 基本实现社会主义现代化的目标要求</vt:lpstr>
      <vt:lpstr>大众创业 万众创新</vt:lpstr>
      <vt:lpstr>PowerPoint 演示文稿</vt:lpstr>
      <vt:lpstr>PowerPoint 演示文稿</vt:lpstr>
      <vt:lpstr>PowerPoint 演示文稿</vt:lpstr>
      <vt:lpstr>圆梦靠行动——        哈工大（威海）学生荣成天鹅湖生态文明实践</vt:lpstr>
      <vt:lpstr>PowerPoint 演示文稿</vt:lpstr>
      <vt:lpstr>第二阶段（2035-2050） 建成社会主义现代化强国的目标要求</vt:lpstr>
      <vt:lpstr>PowerPoint 演示文稿</vt:lpstr>
      <vt:lpstr>PowerPoint 演示文稿</vt:lpstr>
      <vt:lpstr>对十九大“两步走”战略的简要评价</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2018年春季学期</dc:title>
  <dc:creator>lenovo</dc:creator>
  <cp:lastModifiedBy>li</cp:lastModifiedBy>
  <cp:revision>317</cp:revision>
  <dcterms:created xsi:type="dcterms:W3CDTF">2013-05-06T06:13:00Z</dcterms:created>
  <dcterms:modified xsi:type="dcterms:W3CDTF">2019-04-17T12:28:51Z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